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2"/>
  </p:notesMasterIdLst>
  <p:sldIdLst>
    <p:sldId id="256" r:id="rId2"/>
    <p:sldId id="257" r:id="rId3"/>
    <p:sldId id="286" r:id="rId4"/>
    <p:sldId id="258" r:id="rId5"/>
    <p:sldId id="260" r:id="rId6"/>
    <p:sldId id="259" r:id="rId7"/>
    <p:sldId id="261" r:id="rId8"/>
    <p:sldId id="265" r:id="rId9"/>
    <p:sldId id="266"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9"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72CE4-9BFD-B581-643E-1471998CB6B0}" v="611" dt="2023-03-28T17:37:46.364"/>
    <p1510:client id="{1CF3F5AE-927C-4FBF-A212-D8235CC8F0FF}" v="39" dt="2023-03-26T17:11:08.685"/>
    <p1510:client id="{2F5DC30F-7B58-86D3-A0B0-1B1E357D87F4}" v="280" dt="2023-03-28T19:46:46.261"/>
    <p1510:client id="{3080A85C-CA00-7CD0-BC64-252543C9D6A7}" v="55" dt="2023-07-24T14:21:16.919"/>
    <p1510:client id="{6F250793-904C-6069-96D0-931BCEACF43D}" v="85" dt="2023-07-25T19:21:28.065"/>
    <p1510:client id="{7AD76948-A61D-4C55-223B-DD75A0786DC1}" v="77" dt="2023-04-18T19:15:31.248"/>
    <p1510:client id="{7B7D3C1F-9447-213B-FA3E-64B5F525D33B}" v="1" dt="2023-07-28T16:24:44.812"/>
    <p1510:client id="{9F35C23F-D0C9-EF87-A057-BE401176656D}" v="301" dt="2023-07-28T14:24:21.115"/>
    <p1510:client id="{A3A26733-06F7-7C0C-C609-DF6C7D75376C}" v="469" dt="2023-03-28T16:54:30.067"/>
    <p1510:client id="{CEA7C8AD-3607-84B6-7E67-7DA7A870CD49}" v="1" dt="2023-07-21T17:36:28.442"/>
    <p1510:client id="{D4BE02F8-88A7-6A41-5FFD-E423D9053C42}" v="2219" dt="2023-03-28T18:34:40.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2"/>
    <p:restoredTop sz="94696"/>
  </p:normalViewPr>
  <p:slideViewPr>
    <p:cSldViewPr snapToGrid="0">
      <p:cViewPr varScale="1">
        <p:scale>
          <a:sx n="162" d="100"/>
          <a:sy n="162" d="100"/>
        </p:scale>
        <p:origin x="2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00BF3-FF76-4D31-8E67-1651CAD825E3}"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DE79A311-F358-49E4-8304-9EE8C8BEFA4A}">
      <dgm:prSet/>
      <dgm:spPr/>
      <dgm:t>
        <a:bodyPr/>
        <a:lstStyle/>
        <a:p>
          <a:r>
            <a:rPr lang="en-US"/>
            <a:t>What is Inuit Qajimajatuqangit?</a:t>
          </a:r>
        </a:p>
      </dgm:t>
    </dgm:pt>
    <dgm:pt modelId="{2A638011-9497-4D3A-AF85-54DA2F949836}" type="parTrans" cxnId="{6CE45409-1D6C-4498-896B-7B56855E3667}">
      <dgm:prSet/>
      <dgm:spPr/>
      <dgm:t>
        <a:bodyPr/>
        <a:lstStyle/>
        <a:p>
          <a:endParaRPr lang="en-US"/>
        </a:p>
      </dgm:t>
    </dgm:pt>
    <dgm:pt modelId="{FA01FF45-84EF-4D19-AFBD-6175E9C08806}" type="sibTrans" cxnId="{6CE45409-1D6C-4498-896B-7B56855E3667}">
      <dgm:prSet/>
      <dgm:spPr/>
      <dgm:t>
        <a:bodyPr/>
        <a:lstStyle/>
        <a:p>
          <a:endParaRPr lang="en-US"/>
        </a:p>
      </dgm:t>
    </dgm:pt>
    <dgm:pt modelId="{CC2B44EE-A2E5-4277-B7D8-BEF4FEF9684F}">
      <dgm:prSet/>
      <dgm:spPr/>
      <dgm:t>
        <a:bodyPr/>
        <a:lstStyle/>
        <a:p>
          <a:r>
            <a:rPr lang="en-US"/>
            <a:t>Why is it important?</a:t>
          </a:r>
        </a:p>
      </dgm:t>
    </dgm:pt>
    <dgm:pt modelId="{2644507D-4C8F-4082-8E68-E8D8CD5079EE}" type="parTrans" cxnId="{07CBCB5F-8E63-4F94-BC55-D56FB3293449}">
      <dgm:prSet/>
      <dgm:spPr/>
      <dgm:t>
        <a:bodyPr/>
        <a:lstStyle/>
        <a:p>
          <a:endParaRPr lang="en-US"/>
        </a:p>
      </dgm:t>
    </dgm:pt>
    <dgm:pt modelId="{ACFA6A7B-4B01-40F8-9B5B-D0B4914915FE}" type="sibTrans" cxnId="{07CBCB5F-8E63-4F94-BC55-D56FB3293449}">
      <dgm:prSet/>
      <dgm:spPr/>
      <dgm:t>
        <a:bodyPr/>
        <a:lstStyle/>
        <a:p>
          <a:endParaRPr lang="en-US"/>
        </a:p>
      </dgm:t>
    </dgm:pt>
    <dgm:pt modelId="{E7C7894A-1E61-43C4-870A-BD71DB98D079}" type="pres">
      <dgm:prSet presAssocID="{7B000BF3-FF76-4D31-8E67-1651CAD825E3}" presName="diagram" presStyleCnt="0">
        <dgm:presLayoutVars>
          <dgm:chPref val="1"/>
          <dgm:dir/>
          <dgm:animOne val="branch"/>
          <dgm:animLvl val="lvl"/>
          <dgm:resizeHandles/>
        </dgm:presLayoutVars>
      </dgm:prSet>
      <dgm:spPr/>
    </dgm:pt>
    <dgm:pt modelId="{CA17CE10-BB48-47BC-9F11-9270B4D478DA}" type="pres">
      <dgm:prSet presAssocID="{DE79A311-F358-49E4-8304-9EE8C8BEFA4A}" presName="root" presStyleCnt="0"/>
      <dgm:spPr/>
    </dgm:pt>
    <dgm:pt modelId="{4EFAEC5D-C37D-4157-887E-FE45DA62D49C}" type="pres">
      <dgm:prSet presAssocID="{DE79A311-F358-49E4-8304-9EE8C8BEFA4A}" presName="rootComposite" presStyleCnt="0"/>
      <dgm:spPr/>
    </dgm:pt>
    <dgm:pt modelId="{7A445936-E1E4-46F6-B530-F601F4E9597A}" type="pres">
      <dgm:prSet presAssocID="{DE79A311-F358-49E4-8304-9EE8C8BEFA4A}" presName="rootText" presStyleLbl="node1" presStyleIdx="0" presStyleCnt="2"/>
      <dgm:spPr/>
    </dgm:pt>
    <dgm:pt modelId="{5A1D6AF5-F6D0-4CFD-9726-A75388F9FA7E}" type="pres">
      <dgm:prSet presAssocID="{DE79A311-F358-49E4-8304-9EE8C8BEFA4A}" presName="rootConnector" presStyleLbl="node1" presStyleIdx="0" presStyleCnt="2"/>
      <dgm:spPr/>
    </dgm:pt>
    <dgm:pt modelId="{78FBE01C-534F-4401-A4EB-831E7D2F1108}" type="pres">
      <dgm:prSet presAssocID="{DE79A311-F358-49E4-8304-9EE8C8BEFA4A}" presName="childShape" presStyleCnt="0"/>
      <dgm:spPr/>
    </dgm:pt>
    <dgm:pt modelId="{322CD606-3C05-4062-9826-09ACB7405D8B}" type="pres">
      <dgm:prSet presAssocID="{CC2B44EE-A2E5-4277-B7D8-BEF4FEF9684F}" presName="root" presStyleCnt="0"/>
      <dgm:spPr/>
    </dgm:pt>
    <dgm:pt modelId="{223E5C83-FF9A-46EB-B3F7-129C8E7413D6}" type="pres">
      <dgm:prSet presAssocID="{CC2B44EE-A2E5-4277-B7D8-BEF4FEF9684F}" presName="rootComposite" presStyleCnt="0"/>
      <dgm:spPr/>
    </dgm:pt>
    <dgm:pt modelId="{B8A3BA38-7117-432A-9CD2-0FB83D832544}" type="pres">
      <dgm:prSet presAssocID="{CC2B44EE-A2E5-4277-B7D8-BEF4FEF9684F}" presName="rootText" presStyleLbl="node1" presStyleIdx="1" presStyleCnt="2"/>
      <dgm:spPr/>
    </dgm:pt>
    <dgm:pt modelId="{805A1C94-09F1-458D-ABD6-4983039567BD}" type="pres">
      <dgm:prSet presAssocID="{CC2B44EE-A2E5-4277-B7D8-BEF4FEF9684F}" presName="rootConnector" presStyleLbl="node1" presStyleIdx="1" presStyleCnt="2"/>
      <dgm:spPr/>
    </dgm:pt>
    <dgm:pt modelId="{DF144771-545A-4B43-957D-FBDBCD1ED8FA}" type="pres">
      <dgm:prSet presAssocID="{CC2B44EE-A2E5-4277-B7D8-BEF4FEF9684F}" presName="childShape" presStyleCnt="0"/>
      <dgm:spPr/>
    </dgm:pt>
  </dgm:ptLst>
  <dgm:cxnLst>
    <dgm:cxn modelId="{6CE45409-1D6C-4498-896B-7B56855E3667}" srcId="{7B000BF3-FF76-4D31-8E67-1651CAD825E3}" destId="{DE79A311-F358-49E4-8304-9EE8C8BEFA4A}" srcOrd="0" destOrd="0" parTransId="{2A638011-9497-4D3A-AF85-54DA2F949836}" sibTransId="{FA01FF45-84EF-4D19-AFBD-6175E9C08806}"/>
    <dgm:cxn modelId="{4670AC17-FC50-4E64-A7D6-2D037C8F7CE9}" type="presOf" srcId="{DE79A311-F358-49E4-8304-9EE8C8BEFA4A}" destId="{7A445936-E1E4-46F6-B530-F601F4E9597A}" srcOrd="0" destOrd="0" presId="urn:microsoft.com/office/officeart/2005/8/layout/hierarchy3"/>
    <dgm:cxn modelId="{405B8F46-8176-4E43-A273-D8104148DEEB}" type="presOf" srcId="{CC2B44EE-A2E5-4277-B7D8-BEF4FEF9684F}" destId="{805A1C94-09F1-458D-ABD6-4983039567BD}" srcOrd="1" destOrd="0" presId="urn:microsoft.com/office/officeart/2005/8/layout/hierarchy3"/>
    <dgm:cxn modelId="{3ECA325C-5342-463C-B481-780424FE3C9E}" type="presOf" srcId="{CC2B44EE-A2E5-4277-B7D8-BEF4FEF9684F}" destId="{B8A3BA38-7117-432A-9CD2-0FB83D832544}" srcOrd="0" destOrd="0" presId="urn:microsoft.com/office/officeart/2005/8/layout/hierarchy3"/>
    <dgm:cxn modelId="{07CBCB5F-8E63-4F94-BC55-D56FB3293449}" srcId="{7B000BF3-FF76-4D31-8E67-1651CAD825E3}" destId="{CC2B44EE-A2E5-4277-B7D8-BEF4FEF9684F}" srcOrd="1" destOrd="0" parTransId="{2644507D-4C8F-4082-8E68-E8D8CD5079EE}" sibTransId="{ACFA6A7B-4B01-40F8-9B5B-D0B4914915FE}"/>
    <dgm:cxn modelId="{13792DA3-267D-488E-9A2A-5AA13390E284}" type="presOf" srcId="{DE79A311-F358-49E4-8304-9EE8C8BEFA4A}" destId="{5A1D6AF5-F6D0-4CFD-9726-A75388F9FA7E}" srcOrd="1" destOrd="0" presId="urn:microsoft.com/office/officeart/2005/8/layout/hierarchy3"/>
    <dgm:cxn modelId="{4AE0CAD7-EAAE-4C05-8651-28D103AF2063}" type="presOf" srcId="{7B000BF3-FF76-4D31-8E67-1651CAD825E3}" destId="{E7C7894A-1E61-43C4-870A-BD71DB98D079}" srcOrd="0" destOrd="0" presId="urn:microsoft.com/office/officeart/2005/8/layout/hierarchy3"/>
    <dgm:cxn modelId="{DD91EF71-FA47-46D9-98AF-ED1E7BD7F5A6}" type="presParOf" srcId="{E7C7894A-1E61-43C4-870A-BD71DB98D079}" destId="{CA17CE10-BB48-47BC-9F11-9270B4D478DA}" srcOrd="0" destOrd="0" presId="urn:microsoft.com/office/officeart/2005/8/layout/hierarchy3"/>
    <dgm:cxn modelId="{0EE11E8C-4030-43E4-842A-65218CB0DB08}" type="presParOf" srcId="{CA17CE10-BB48-47BC-9F11-9270B4D478DA}" destId="{4EFAEC5D-C37D-4157-887E-FE45DA62D49C}" srcOrd="0" destOrd="0" presId="urn:microsoft.com/office/officeart/2005/8/layout/hierarchy3"/>
    <dgm:cxn modelId="{3AAD0D57-CC9F-442A-8C6E-77F6BB64FB36}" type="presParOf" srcId="{4EFAEC5D-C37D-4157-887E-FE45DA62D49C}" destId="{7A445936-E1E4-46F6-B530-F601F4E9597A}" srcOrd="0" destOrd="0" presId="urn:microsoft.com/office/officeart/2005/8/layout/hierarchy3"/>
    <dgm:cxn modelId="{72CB32B6-5FBE-43E5-8A1E-92A4985C7C53}" type="presParOf" srcId="{4EFAEC5D-C37D-4157-887E-FE45DA62D49C}" destId="{5A1D6AF5-F6D0-4CFD-9726-A75388F9FA7E}" srcOrd="1" destOrd="0" presId="urn:microsoft.com/office/officeart/2005/8/layout/hierarchy3"/>
    <dgm:cxn modelId="{2F5DE9E4-DD02-41BD-8723-B65DB5CA400A}" type="presParOf" srcId="{CA17CE10-BB48-47BC-9F11-9270B4D478DA}" destId="{78FBE01C-534F-4401-A4EB-831E7D2F1108}" srcOrd="1" destOrd="0" presId="urn:microsoft.com/office/officeart/2005/8/layout/hierarchy3"/>
    <dgm:cxn modelId="{C0C9C010-954A-4598-AFC9-3BE8E9486A8A}" type="presParOf" srcId="{E7C7894A-1E61-43C4-870A-BD71DB98D079}" destId="{322CD606-3C05-4062-9826-09ACB7405D8B}" srcOrd="1" destOrd="0" presId="urn:microsoft.com/office/officeart/2005/8/layout/hierarchy3"/>
    <dgm:cxn modelId="{10D67E67-8A5A-4A48-BAAC-AE27FA5FB8BE}" type="presParOf" srcId="{322CD606-3C05-4062-9826-09ACB7405D8B}" destId="{223E5C83-FF9A-46EB-B3F7-129C8E7413D6}" srcOrd="0" destOrd="0" presId="urn:microsoft.com/office/officeart/2005/8/layout/hierarchy3"/>
    <dgm:cxn modelId="{0FB155FD-255C-4F53-A036-D009B20DF991}" type="presParOf" srcId="{223E5C83-FF9A-46EB-B3F7-129C8E7413D6}" destId="{B8A3BA38-7117-432A-9CD2-0FB83D832544}" srcOrd="0" destOrd="0" presId="urn:microsoft.com/office/officeart/2005/8/layout/hierarchy3"/>
    <dgm:cxn modelId="{7E5D46AF-651C-4F94-87F3-AD92AA049647}" type="presParOf" srcId="{223E5C83-FF9A-46EB-B3F7-129C8E7413D6}" destId="{805A1C94-09F1-458D-ABD6-4983039567BD}" srcOrd="1" destOrd="0" presId="urn:microsoft.com/office/officeart/2005/8/layout/hierarchy3"/>
    <dgm:cxn modelId="{00D526ED-93B5-498A-9FD6-CB4D9C981CDC}" type="presParOf" srcId="{322CD606-3C05-4062-9826-09ACB7405D8B}" destId="{DF144771-545A-4B43-957D-FBDBCD1ED8F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317A3-428B-4E4B-B1DB-99D4C8D1FAD4}"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107B211A-A690-4F28-AFEF-7CA443F55E2E}">
      <dgm:prSet/>
      <dgm:spPr/>
      <dgm:t>
        <a:bodyPr/>
        <a:lstStyle/>
        <a:p>
          <a:pPr rtl="0"/>
          <a:r>
            <a:rPr lang="en-US"/>
            <a:t>IQ is described in many ways but can be understood to be wisdom passed down from generation to generation.</a:t>
          </a:r>
          <a:r>
            <a:rPr lang="en-US">
              <a:latin typeface="Century Gothic" panose="020B0502020202020204"/>
            </a:rPr>
            <a:t> </a:t>
          </a:r>
          <a:endParaRPr lang="en-US"/>
        </a:p>
      </dgm:t>
    </dgm:pt>
    <dgm:pt modelId="{9F781538-2924-4A5B-9683-4C1A69518DA5}" type="parTrans" cxnId="{E413AE8B-4A86-4279-890F-63C48A5FEA3B}">
      <dgm:prSet/>
      <dgm:spPr/>
      <dgm:t>
        <a:bodyPr/>
        <a:lstStyle/>
        <a:p>
          <a:endParaRPr lang="en-US"/>
        </a:p>
      </dgm:t>
    </dgm:pt>
    <dgm:pt modelId="{C6674D52-AFE3-4D4D-AE76-D9F1D5799C6C}" type="sibTrans" cxnId="{E413AE8B-4A86-4279-890F-63C48A5FEA3B}">
      <dgm:prSet/>
      <dgm:spPr/>
      <dgm:t>
        <a:bodyPr/>
        <a:lstStyle/>
        <a:p>
          <a:endParaRPr lang="en-US"/>
        </a:p>
      </dgm:t>
    </dgm:pt>
    <dgm:pt modelId="{8B5E7591-A50A-45B2-8DE5-17D9EF812974}">
      <dgm:prSet/>
      <dgm:spPr/>
      <dgm:t>
        <a:bodyPr/>
        <a:lstStyle/>
        <a:p>
          <a:pPr rtl="0"/>
          <a:r>
            <a:rPr lang="en-US" err="1"/>
            <a:t>Jaypeetee</a:t>
          </a:r>
          <a:r>
            <a:rPr lang="en-US"/>
            <a:t> Arnakuk </a:t>
          </a:r>
          <a:r>
            <a:rPr lang="en-US">
              <a:latin typeface="Century Gothic" panose="020B0502020202020204"/>
            </a:rPr>
            <a:t>defined </a:t>
          </a:r>
          <a:r>
            <a:rPr lang="en-US"/>
            <a:t>IQ as “a </a:t>
          </a:r>
          <a:r>
            <a:rPr lang="en-US">
              <a:latin typeface="Century Gothic" panose="020B0502020202020204"/>
            </a:rPr>
            <a:t>[way of]</a:t>
          </a:r>
          <a:r>
            <a:rPr lang="en-US"/>
            <a:t> rationalizing thought and action, a </a:t>
          </a:r>
          <a:r>
            <a:rPr lang="en-US">
              <a:latin typeface="Century Gothic" panose="020B0502020202020204"/>
            </a:rPr>
            <a:t>[way to] </a:t>
          </a:r>
          <a:r>
            <a:rPr lang="en-US"/>
            <a:t>organizing tasks and resources, a </a:t>
          </a:r>
          <a:r>
            <a:rPr lang="en-US">
              <a:latin typeface="Century Gothic" panose="020B0502020202020204"/>
            </a:rPr>
            <a:t>[way</a:t>
          </a:r>
          <a:r>
            <a:rPr lang="en-US"/>
            <a:t> of</a:t>
          </a:r>
          <a:r>
            <a:rPr lang="en-US">
              <a:latin typeface="Century Gothic" panose="020B0502020202020204"/>
            </a:rPr>
            <a:t>]</a:t>
          </a:r>
          <a:r>
            <a:rPr lang="en-US"/>
            <a:t> organizing family and society </a:t>
          </a:r>
          <a:r>
            <a:rPr lang="en-US">
              <a:latin typeface="Century Gothic" panose="020B0502020202020204"/>
            </a:rPr>
            <a:t>[</a:t>
          </a:r>
          <a:r>
            <a:rPr lang="en-US"/>
            <a:t>into wholes</a:t>
          </a:r>
          <a:r>
            <a:rPr lang="en-US">
              <a:latin typeface="Century Gothic" panose="020B0502020202020204"/>
            </a:rPr>
            <a:t>].” </a:t>
          </a:r>
          <a:endParaRPr lang="en-US"/>
        </a:p>
      </dgm:t>
    </dgm:pt>
    <dgm:pt modelId="{D2C7038E-18E8-4EE7-B787-99DB1F4FAAB3}" type="parTrans" cxnId="{6AA2185F-02A4-4F77-BBC4-F7F2A24CBB03}">
      <dgm:prSet/>
      <dgm:spPr/>
      <dgm:t>
        <a:bodyPr/>
        <a:lstStyle/>
        <a:p>
          <a:endParaRPr lang="en-US"/>
        </a:p>
      </dgm:t>
    </dgm:pt>
    <dgm:pt modelId="{9ED3A9E6-E06A-4C1E-B411-994B467174FD}" type="sibTrans" cxnId="{6AA2185F-02A4-4F77-BBC4-F7F2A24CBB03}">
      <dgm:prSet/>
      <dgm:spPr/>
      <dgm:t>
        <a:bodyPr/>
        <a:lstStyle/>
        <a:p>
          <a:endParaRPr lang="en-US"/>
        </a:p>
      </dgm:t>
    </dgm:pt>
    <dgm:pt modelId="{695344F0-9BDE-423D-B2A9-25A759FF63B0}">
      <dgm:prSet/>
      <dgm:spPr/>
      <dgm:t>
        <a:bodyPr/>
        <a:lstStyle/>
        <a:p>
          <a:pPr rtl="0"/>
          <a:r>
            <a:rPr lang="en-US">
              <a:latin typeface="Century Gothic" panose="020B0502020202020204"/>
            </a:rPr>
            <a:t>Elder </a:t>
          </a:r>
          <a:r>
            <a:rPr lang="en-US"/>
            <a:t>Mariano </a:t>
          </a:r>
          <a:r>
            <a:rPr lang="en-US" err="1"/>
            <a:t>Aupilaarjuk</a:t>
          </a:r>
          <a:r>
            <a:rPr lang="en-US"/>
            <a:t> described IQ, saying, “[IQ] is based on the truths of Inuit culture and the desire to live in harmony. Living in harmony like that we can expect a better world to surround us.”</a:t>
          </a:r>
          <a:r>
            <a:rPr lang="en-US">
              <a:latin typeface="Century Gothic" panose="020B0502020202020204"/>
            </a:rPr>
            <a:t> </a:t>
          </a:r>
          <a:endParaRPr lang="en-US"/>
        </a:p>
      </dgm:t>
    </dgm:pt>
    <dgm:pt modelId="{5883B36D-04AB-4ED2-B304-C2B752C2E99E}" type="parTrans" cxnId="{2A7BEC49-E16B-410E-B2BE-D8F97AE17032}">
      <dgm:prSet/>
      <dgm:spPr/>
      <dgm:t>
        <a:bodyPr/>
        <a:lstStyle/>
        <a:p>
          <a:endParaRPr lang="en-US"/>
        </a:p>
      </dgm:t>
    </dgm:pt>
    <dgm:pt modelId="{9DC6C6FD-31C7-4464-A8AD-928340426376}" type="sibTrans" cxnId="{2A7BEC49-E16B-410E-B2BE-D8F97AE17032}">
      <dgm:prSet/>
      <dgm:spPr/>
      <dgm:t>
        <a:bodyPr/>
        <a:lstStyle/>
        <a:p>
          <a:endParaRPr lang="en-US"/>
        </a:p>
      </dgm:t>
    </dgm:pt>
    <dgm:pt modelId="{F75161AD-2880-4D34-A061-C454B343BEB3}" type="pres">
      <dgm:prSet presAssocID="{F87317A3-428B-4E4B-B1DB-99D4C8D1FAD4}" presName="outerComposite" presStyleCnt="0">
        <dgm:presLayoutVars>
          <dgm:chMax val="5"/>
          <dgm:dir/>
          <dgm:resizeHandles val="exact"/>
        </dgm:presLayoutVars>
      </dgm:prSet>
      <dgm:spPr/>
    </dgm:pt>
    <dgm:pt modelId="{358FE2E8-440C-425E-9C61-71C8636D7A4D}" type="pres">
      <dgm:prSet presAssocID="{F87317A3-428B-4E4B-B1DB-99D4C8D1FAD4}" presName="dummyMaxCanvas" presStyleCnt="0">
        <dgm:presLayoutVars/>
      </dgm:prSet>
      <dgm:spPr/>
    </dgm:pt>
    <dgm:pt modelId="{4AB4B36E-9BDD-46A5-8E29-ACF734667FBA}" type="pres">
      <dgm:prSet presAssocID="{F87317A3-428B-4E4B-B1DB-99D4C8D1FAD4}" presName="ThreeNodes_1" presStyleLbl="node1" presStyleIdx="0" presStyleCnt="3">
        <dgm:presLayoutVars>
          <dgm:bulletEnabled val="1"/>
        </dgm:presLayoutVars>
      </dgm:prSet>
      <dgm:spPr/>
    </dgm:pt>
    <dgm:pt modelId="{5D0382A0-1128-4B51-BD13-2EF2B5176FFC}" type="pres">
      <dgm:prSet presAssocID="{F87317A3-428B-4E4B-B1DB-99D4C8D1FAD4}" presName="ThreeNodes_2" presStyleLbl="node1" presStyleIdx="1" presStyleCnt="3">
        <dgm:presLayoutVars>
          <dgm:bulletEnabled val="1"/>
        </dgm:presLayoutVars>
      </dgm:prSet>
      <dgm:spPr/>
    </dgm:pt>
    <dgm:pt modelId="{8422A948-C38C-473B-9ABC-C36E8D33DF2C}" type="pres">
      <dgm:prSet presAssocID="{F87317A3-428B-4E4B-B1DB-99D4C8D1FAD4}" presName="ThreeNodes_3" presStyleLbl="node1" presStyleIdx="2" presStyleCnt="3">
        <dgm:presLayoutVars>
          <dgm:bulletEnabled val="1"/>
        </dgm:presLayoutVars>
      </dgm:prSet>
      <dgm:spPr/>
    </dgm:pt>
    <dgm:pt modelId="{155FCAE9-DA93-48CD-9B18-866F5514D0EC}" type="pres">
      <dgm:prSet presAssocID="{F87317A3-428B-4E4B-B1DB-99D4C8D1FAD4}" presName="ThreeConn_1-2" presStyleLbl="fgAccFollowNode1" presStyleIdx="0" presStyleCnt="2">
        <dgm:presLayoutVars>
          <dgm:bulletEnabled val="1"/>
        </dgm:presLayoutVars>
      </dgm:prSet>
      <dgm:spPr/>
    </dgm:pt>
    <dgm:pt modelId="{53B6869E-C406-4DC8-8ACC-370DEE257969}" type="pres">
      <dgm:prSet presAssocID="{F87317A3-428B-4E4B-B1DB-99D4C8D1FAD4}" presName="ThreeConn_2-3" presStyleLbl="fgAccFollowNode1" presStyleIdx="1" presStyleCnt="2">
        <dgm:presLayoutVars>
          <dgm:bulletEnabled val="1"/>
        </dgm:presLayoutVars>
      </dgm:prSet>
      <dgm:spPr/>
    </dgm:pt>
    <dgm:pt modelId="{46B19990-AD87-411F-8A28-BDC8DA326A85}" type="pres">
      <dgm:prSet presAssocID="{F87317A3-428B-4E4B-B1DB-99D4C8D1FAD4}" presName="ThreeNodes_1_text" presStyleLbl="node1" presStyleIdx="2" presStyleCnt="3">
        <dgm:presLayoutVars>
          <dgm:bulletEnabled val="1"/>
        </dgm:presLayoutVars>
      </dgm:prSet>
      <dgm:spPr/>
    </dgm:pt>
    <dgm:pt modelId="{58D82AC7-F5F8-4D4E-99B9-F571A020E881}" type="pres">
      <dgm:prSet presAssocID="{F87317A3-428B-4E4B-B1DB-99D4C8D1FAD4}" presName="ThreeNodes_2_text" presStyleLbl="node1" presStyleIdx="2" presStyleCnt="3">
        <dgm:presLayoutVars>
          <dgm:bulletEnabled val="1"/>
        </dgm:presLayoutVars>
      </dgm:prSet>
      <dgm:spPr/>
    </dgm:pt>
    <dgm:pt modelId="{CD3444C4-D71A-4D31-A623-3577193CE142}" type="pres">
      <dgm:prSet presAssocID="{F87317A3-428B-4E4B-B1DB-99D4C8D1FAD4}" presName="ThreeNodes_3_text" presStyleLbl="node1" presStyleIdx="2" presStyleCnt="3">
        <dgm:presLayoutVars>
          <dgm:bulletEnabled val="1"/>
        </dgm:presLayoutVars>
      </dgm:prSet>
      <dgm:spPr/>
    </dgm:pt>
  </dgm:ptLst>
  <dgm:cxnLst>
    <dgm:cxn modelId="{2A7BEC49-E16B-410E-B2BE-D8F97AE17032}" srcId="{F87317A3-428B-4E4B-B1DB-99D4C8D1FAD4}" destId="{695344F0-9BDE-423D-B2A9-25A759FF63B0}" srcOrd="2" destOrd="0" parTransId="{5883B36D-04AB-4ED2-B304-C2B752C2E99E}" sibTransId="{9DC6C6FD-31C7-4464-A8AD-928340426376}"/>
    <dgm:cxn modelId="{6AA2185F-02A4-4F77-BBC4-F7F2A24CBB03}" srcId="{F87317A3-428B-4E4B-B1DB-99D4C8D1FAD4}" destId="{8B5E7591-A50A-45B2-8DE5-17D9EF812974}" srcOrd="1" destOrd="0" parTransId="{D2C7038E-18E8-4EE7-B787-99DB1F4FAAB3}" sibTransId="{9ED3A9E6-E06A-4C1E-B411-994B467174FD}"/>
    <dgm:cxn modelId="{C1939D67-5541-44B1-8238-E53710EC91FA}" type="presOf" srcId="{C6674D52-AFE3-4D4D-AE76-D9F1D5799C6C}" destId="{155FCAE9-DA93-48CD-9B18-866F5514D0EC}" srcOrd="0" destOrd="0" presId="urn:microsoft.com/office/officeart/2005/8/layout/vProcess5"/>
    <dgm:cxn modelId="{E413AE8B-4A86-4279-890F-63C48A5FEA3B}" srcId="{F87317A3-428B-4E4B-B1DB-99D4C8D1FAD4}" destId="{107B211A-A690-4F28-AFEF-7CA443F55E2E}" srcOrd="0" destOrd="0" parTransId="{9F781538-2924-4A5B-9683-4C1A69518DA5}" sibTransId="{C6674D52-AFE3-4D4D-AE76-D9F1D5799C6C}"/>
    <dgm:cxn modelId="{EF72CB93-92F9-4816-A1E6-A7F27BE0DA4A}" type="presOf" srcId="{9ED3A9E6-E06A-4C1E-B411-994B467174FD}" destId="{53B6869E-C406-4DC8-8ACC-370DEE257969}" srcOrd="0" destOrd="0" presId="urn:microsoft.com/office/officeart/2005/8/layout/vProcess5"/>
    <dgm:cxn modelId="{3A27F39D-61DA-4159-A87A-2A7CBD4ED7D2}" type="presOf" srcId="{107B211A-A690-4F28-AFEF-7CA443F55E2E}" destId="{46B19990-AD87-411F-8A28-BDC8DA326A85}" srcOrd="1" destOrd="0" presId="urn:microsoft.com/office/officeart/2005/8/layout/vProcess5"/>
    <dgm:cxn modelId="{E0BFC0CA-6951-47CC-A57C-BF1D58CFEFBB}" type="presOf" srcId="{F87317A3-428B-4E4B-B1DB-99D4C8D1FAD4}" destId="{F75161AD-2880-4D34-A061-C454B343BEB3}" srcOrd="0" destOrd="0" presId="urn:microsoft.com/office/officeart/2005/8/layout/vProcess5"/>
    <dgm:cxn modelId="{9FE5E8CB-CFC3-4A7F-91C8-F0107D75F98A}" type="presOf" srcId="{695344F0-9BDE-423D-B2A9-25A759FF63B0}" destId="{CD3444C4-D71A-4D31-A623-3577193CE142}" srcOrd="1" destOrd="0" presId="urn:microsoft.com/office/officeart/2005/8/layout/vProcess5"/>
    <dgm:cxn modelId="{9875D6D2-6685-410E-9CDA-A8402107024F}" type="presOf" srcId="{107B211A-A690-4F28-AFEF-7CA443F55E2E}" destId="{4AB4B36E-9BDD-46A5-8E29-ACF734667FBA}" srcOrd="0" destOrd="0" presId="urn:microsoft.com/office/officeart/2005/8/layout/vProcess5"/>
    <dgm:cxn modelId="{1D1012EB-DC5C-4E1F-A7AE-BBE689385904}" type="presOf" srcId="{8B5E7591-A50A-45B2-8DE5-17D9EF812974}" destId="{5D0382A0-1128-4B51-BD13-2EF2B5176FFC}" srcOrd="0" destOrd="0" presId="urn:microsoft.com/office/officeart/2005/8/layout/vProcess5"/>
    <dgm:cxn modelId="{51D566EB-9C1C-4344-9B7F-5058A873EC09}" type="presOf" srcId="{8B5E7591-A50A-45B2-8DE5-17D9EF812974}" destId="{58D82AC7-F5F8-4D4E-99B9-F571A020E881}" srcOrd="1" destOrd="0" presId="urn:microsoft.com/office/officeart/2005/8/layout/vProcess5"/>
    <dgm:cxn modelId="{91B839FE-2D20-42C8-84AC-7A103E350AAE}" type="presOf" srcId="{695344F0-9BDE-423D-B2A9-25A759FF63B0}" destId="{8422A948-C38C-473B-9ABC-C36E8D33DF2C}" srcOrd="0" destOrd="0" presId="urn:microsoft.com/office/officeart/2005/8/layout/vProcess5"/>
    <dgm:cxn modelId="{FAA0A8F3-719A-48C0-8B08-DF9174BA5BDB}" type="presParOf" srcId="{F75161AD-2880-4D34-A061-C454B343BEB3}" destId="{358FE2E8-440C-425E-9C61-71C8636D7A4D}" srcOrd="0" destOrd="0" presId="urn:microsoft.com/office/officeart/2005/8/layout/vProcess5"/>
    <dgm:cxn modelId="{A9F715E6-F873-4319-9D8D-57FF839A96DC}" type="presParOf" srcId="{F75161AD-2880-4D34-A061-C454B343BEB3}" destId="{4AB4B36E-9BDD-46A5-8E29-ACF734667FBA}" srcOrd="1" destOrd="0" presId="urn:microsoft.com/office/officeart/2005/8/layout/vProcess5"/>
    <dgm:cxn modelId="{797A096B-CCA8-49F5-A4DF-A04C8A09B6A6}" type="presParOf" srcId="{F75161AD-2880-4D34-A061-C454B343BEB3}" destId="{5D0382A0-1128-4B51-BD13-2EF2B5176FFC}" srcOrd="2" destOrd="0" presId="urn:microsoft.com/office/officeart/2005/8/layout/vProcess5"/>
    <dgm:cxn modelId="{A21E8E92-1DF3-44F1-BFDC-512C6AB14D99}" type="presParOf" srcId="{F75161AD-2880-4D34-A061-C454B343BEB3}" destId="{8422A948-C38C-473B-9ABC-C36E8D33DF2C}" srcOrd="3" destOrd="0" presId="urn:microsoft.com/office/officeart/2005/8/layout/vProcess5"/>
    <dgm:cxn modelId="{93835179-8517-4590-A626-FFD9D2062F4D}" type="presParOf" srcId="{F75161AD-2880-4D34-A061-C454B343BEB3}" destId="{155FCAE9-DA93-48CD-9B18-866F5514D0EC}" srcOrd="4" destOrd="0" presId="urn:microsoft.com/office/officeart/2005/8/layout/vProcess5"/>
    <dgm:cxn modelId="{E7C9BD40-57BF-4BCE-9004-F95A1428FAEB}" type="presParOf" srcId="{F75161AD-2880-4D34-A061-C454B343BEB3}" destId="{53B6869E-C406-4DC8-8ACC-370DEE257969}" srcOrd="5" destOrd="0" presId="urn:microsoft.com/office/officeart/2005/8/layout/vProcess5"/>
    <dgm:cxn modelId="{F440CC55-652D-46FC-98CB-AF0B834FDBB9}" type="presParOf" srcId="{F75161AD-2880-4D34-A061-C454B343BEB3}" destId="{46B19990-AD87-411F-8A28-BDC8DA326A85}" srcOrd="6" destOrd="0" presId="urn:microsoft.com/office/officeart/2005/8/layout/vProcess5"/>
    <dgm:cxn modelId="{261A2CA9-0AF1-44C4-A774-B6739A60EEAD}" type="presParOf" srcId="{F75161AD-2880-4D34-A061-C454B343BEB3}" destId="{58D82AC7-F5F8-4D4E-99B9-F571A020E881}" srcOrd="7" destOrd="0" presId="urn:microsoft.com/office/officeart/2005/8/layout/vProcess5"/>
    <dgm:cxn modelId="{DAD0E5A8-1F38-449E-944C-0C2C9AF2349E}" type="presParOf" srcId="{F75161AD-2880-4D34-A061-C454B343BEB3}" destId="{CD3444C4-D71A-4D31-A623-3577193CE14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1E4B0-0F49-4086-98B5-9F46C09F65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22BE5D-9ED4-4F4F-B8C5-66EAA5F698DA}">
      <dgm:prSet/>
      <dgm:spPr/>
      <dgm:t>
        <a:bodyPr/>
        <a:lstStyle/>
        <a:p>
          <a:pPr>
            <a:lnSpc>
              <a:spcPct val="100000"/>
            </a:lnSpc>
          </a:pPr>
          <a:r>
            <a:rPr lang="en-US" dirty="0"/>
            <a:t>What was your </a:t>
          </a:r>
          <a:r>
            <a:rPr lang="en-US" dirty="0" err="1"/>
            <a:t>favourite</a:t>
          </a:r>
          <a:r>
            <a:rPr lang="en-US" dirty="0"/>
            <a:t> picture from the exhibition? What did you like about it?</a:t>
          </a:r>
        </a:p>
      </dgm:t>
    </dgm:pt>
    <dgm:pt modelId="{A35C4E2A-B1F2-4FC0-9F70-0F0CC1B225FA}" type="parTrans" cxnId="{6072975C-8B6B-4E1B-A048-FFE98F87561F}">
      <dgm:prSet/>
      <dgm:spPr/>
      <dgm:t>
        <a:bodyPr/>
        <a:lstStyle/>
        <a:p>
          <a:endParaRPr lang="en-US"/>
        </a:p>
      </dgm:t>
    </dgm:pt>
    <dgm:pt modelId="{66F66BB3-D57B-4512-A39A-108B5B85CD88}" type="sibTrans" cxnId="{6072975C-8B6B-4E1B-A048-FFE98F87561F}">
      <dgm:prSet/>
      <dgm:spPr/>
      <dgm:t>
        <a:bodyPr/>
        <a:lstStyle/>
        <a:p>
          <a:endParaRPr lang="en-US"/>
        </a:p>
      </dgm:t>
    </dgm:pt>
    <dgm:pt modelId="{7E12E591-AB83-48F5-ADCB-8402155CE691}">
      <dgm:prSet/>
      <dgm:spPr/>
      <dgm:t>
        <a:bodyPr/>
        <a:lstStyle/>
        <a:p>
          <a:pPr>
            <a:lnSpc>
              <a:spcPct val="100000"/>
            </a:lnSpc>
          </a:pPr>
          <a:r>
            <a:rPr lang="en-US" dirty="0"/>
            <a:t>Any other thoughts about the presentation.</a:t>
          </a:r>
        </a:p>
      </dgm:t>
    </dgm:pt>
    <dgm:pt modelId="{90F80374-FA9F-472E-BBDA-346C6045AF35}" type="parTrans" cxnId="{AEA06EE8-844A-4776-96C7-BF5B968A6C0B}">
      <dgm:prSet/>
      <dgm:spPr/>
      <dgm:t>
        <a:bodyPr/>
        <a:lstStyle/>
        <a:p>
          <a:endParaRPr lang="en-US"/>
        </a:p>
      </dgm:t>
    </dgm:pt>
    <dgm:pt modelId="{DDD933EE-2D08-4F97-9C2A-CCA7AF890003}" type="sibTrans" cxnId="{AEA06EE8-844A-4776-96C7-BF5B968A6C0B}">
      <dgm:prSet/>
      <dgm:spPr/>
      <dgm:t>
        <a:bodyPr/>
        <a:lstStyle/>
        <a:p>
          <a:endParaRPr lang="en-US"/>
        </a:p>
      </dgm:t>
    </dgm:pt>
    <dgm:pt modelId="{6BBA068F-2683-4D08-9915-39BE4F750EC8}" type="pres">
      <dgm:prSet presAssocID="{5601E4B0-0F49-4086-98B5-9F46C09F658F}" presName="root" presStyleCnt="0">
        <dgm:presLayoutVars>
          <dgm:dir/>
          <dgm:resizeHandles val="exact"/>
        </dgm:presLayoutVars>
      </dgm:prSet>
      <dgm:spPr/>
    </dgm:pt>
    <dgm:pt modelId="{CE824E34-98A5-431A-ADF6-53C2AAECA7FE}" type="pres">
      <dgm:prSet presAssocID="{B022BE5D-9ED4-4F4F-B8C5-66EAA5F698DA}" presName="compNode" presStyleCnt="0"/>
      <dgm:spPr/>
    </dgm:pt>
    <dgm:pt modelId="{A2DA354F-01CA-4710-82AE-E5929DF98102}" type="pres">
      <dgm:prSet presAssocID="{B022BE5D-9ED4-4F4F-B8C5-66EAA5F698DA}" presName="bgRect" presStyleLbl="bgShp" presStyleIdx="0" presStyleCnt="2"/>
      <dgm:spPr/>
    </dgm:pt>
    <dgm:pt modelId="{192D9387-2AC9-4BC0-B671-7EE354514CF2}" type="pres">
      <dgm:prSet presAssocID="{B022BE5D-9ED4-4F4F-B8C5-66EAA5F698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24378484-3530-40EC-B517-49292F1652C7}" type="pres">
      <dgm:prSet presAssocID="{B022BE5D-9ED4-4F4F-B8C5-66EAA5F698DA}" presName="spaceRect" presStyleCnt="0"/>
      <dgm:spPr/>
    </dgm:pt>
    <dgm:pt modelId="{A4D6DE89-1251-40C7-9367-35B53F77857C}" type="pres">
      <dgm:prSet presAssocID="{B022BE5D-9ED4-4F4F-B8C5-66EAA5F698DA}" presName="parTx" presStyleLbl="revTx" presStyleIdx="0" presStyleCnt="2">
        <dgm:presLayoutVars>
          <dgm:chMax val="0"/>
          <dgm:chPref val="0"/>
        </dgm:presLayoutVars>
      </dgm:prSet>
      <dgm:spPr/>
    </dgm:pt>
    <dgm:pt modelId="{5C40FB13-838C-47D0-88D8-4C2624CB0AB5}" type="pres">
      <dgm:prSet presAssocID="{66F66BB3-D57B-4512-A39A-108B5B85CD88}" presName="sibTrans" presStyleCnt="0"/>
      <dgm:spPr/>
    </dgm:pt>
    <dgm:pt modelId="{B4026D18-BD73-4334-8AF3-D49A46F47A8D}" type="pres">
      <dgm:prSet presAssocID="{7E12E591-AB83-48F5-ADCB-8402155CE691}" presName="compNode" presStyleCnt="0"/>
      <dgm:spPr/>
    </dgm:pt>
    <dgm:pt modelId="{7C018B45-4A9C-4556-8E09-BB54FB116804}" type="pres">
      <dgm:prSet presAssocID="{7E12E591-AB83-48F5-ADCB-8402155CE691}" presName="bgRect" presStyleLbl="bgShp" presStyleIdx="1" presStyleCnt="2"/>
      <dgm:spPr/>
    </dgm:pt>
    <dgm:pt modelId="{73C2CFE5-18D1-4008-BCA7-380EDBF687A6}" type="pres">
      <dgm:prSet presAssocID="{7E12E591-AB83-48F5-ADCB-8402155CE69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FA8A45B2-1274-4A54-8F73-F14BDC0F1CC0}" type="pres">
      <dgm:prSet presAssocID="{7E12E591-AB83-48F5-ADCB-8402155CE691}" presName="spaceRect" presStyleCnt="0"/>
      <dgm:spPr/>
    </dgm:pt>
    <dgm:pt modelId="{6ED0F486-874B-4B60-9959-9610BEAD269F}" type="pres">
      <dgm:prSet presAssocID="{7E12E591-AB83-48F5-ADCB-8402155CE691}" presName="parTx" presStyleLbl="revTx" presStyleIdx="1" presStyleCnt="2">
        <dgm:presLayoutVars>
          <dgm:chMax val="0"/>
          <dgm:chPref val="0"/>
        </dgm:presLayoutVars>
      </dgm:prSet>
      <dgm:spPr/>
    </dgm:pt>
  </dgm:ptLst>
  <dgm:cxnLst>
    <dgm:cxn modelId="{398F1839-4A42-4963-8823-144F9679DDFE}" type="presOf" srcId="{B022BE5D-9ED4-4F4F-B8C5-66EAA5F698DA}" destId="{A4D6DE89-1251-40C7-9367-35B53F77857C}" srcOrd="0" destOrd="0" presId="urn:microsoft.com/office/officeart/2018/2/layout/IconVerticalSolidList"/>
    <dgm:cxn modelId="{6072975C-8B6B-4E1B-A048-FFE98F87561F}" srcId="{5601E4B0-0F49-4086-98B5-9F46C09F658F}" destId="{B022BE5D-9ED4-4F4F-B8C5-66EAA5F698DA}" srcOrd="0" destOrd="0" parTransId="{A35C4E2A-B1F2-4FC0-9F70-0F0CC1B225FA}" sibTransId="{66F66BB3-D57B-4512-A39A-108B5B85CD88}"/>
    <dgm:cxn modelId="{02333F62-883D-4C8A-8899-AB3D86725784}" type="presOf" srcId="{7E12E591-AB83-48F5-ADCB-8402155CE691}" destId="{6ED0F486-874B-4B60-9959-9610BEAD269F}" srcOrd="0" destOrd="0" presId="urn:microsoft.com/office/officeart/2018/2/layout/IconVerticalSolidList"/>
    <dgm:cxn modelId="{B909329C-FEC2-4F5C-90D8-B8DA28113C20}" type="presOf" srcId="{5601E4B0-0F49-4086-98B5-9F46C09F658F}" destId="{6BBA068F-2683-4D08-9915-39BE4F750EC8}" srcOrd="0" destOrd="0" presId="urn:microsoft.com/office/officeart/2018/2/layout/IconVerticalSolidList"/>
    <dgm:cxn modelId="{AEA06EE8-844A-4776-96C7-BF5B968A6C0B}" srcId="{5601E4B0-0F49-4086-98B5-9F46C09F658F}" destId="{7E12E591-AB83-48F5-ADCB-8402155CE691}" srcOrd="1" destOrd="0" parTransId="{90F80374-FA9F-472E-BBDA-346C6045AF35}" sibTransId="{DDD933EE-2D08-4F97-9C2A-CCA7AF890003}"/>
    <dgm:cxn modelId="{C3C6022D-5A39-4E36-9C0A-A0629097CEFB}" type="presParOf" srcId="{6BBA068F-2683-4D08-9915-39BE4F750EC8}" destId="{CE824E34-98A5-431A-ADF6-53C2AAECA7FE}" srcOrd="0" destOrd="0" presId="urn:microsoft.com/office/officeart/2018/2/layout/IconVerticalSolidList"/>
    <dgm:cxn modelId="{26ADB2ED-EA8B-4471-A56D-AA0420AAF5EC}" type="presParOf" srcId="{CE824E34-98A5-431A-ADF6-53C2AAECA7FE}" destId="{A2DA354F-01CA-4710-82AE-E5929DF98102}" srcOrd="0" destOrd="0" presId="urn:microsoft.com/office/officeart/2018/2/layout/IconVerticalSolidList"/>
    <dgm:cxn modelId="{7E77DE0B-7ABC-4BD9-84C4-59B3C5660E77}" type="presParOf" srcId="{CE824E34-98A5-431A-ADF6-53C2AAECA7FE}" destId="{192D9387-2AC9-4BC0-B671-7EE354514CF2}" srcOrd="1" destOrd="0" presId="urn:microsoft.com/office/officeart/2018/2/layout/IconVerticalSolidList"/>
    <dgm:cxn modelId="{F8E8588B-929A-468C-9CC2-D7359D1E6293}" type="presParOf" srcId="{CE824E34-98A5-431A-ADF6-53C2AAECA7FE}" destId="{24378484-3530-40EC-B517-49292F1652C7}" srcOrd="2" destOrd="0" presId="urn:microsoft.com/office/officeart/2018/2/layout/IconVerticalSolidList"/>
    <dgm:cxn modelId="{E07F6D9A-1FBD-4CA5-AF2D-8FBEF0D24B77}" type="presParOf" srcId="{CE824E34-98A5-431A-ADF6-53C2AAECA7FE}" destId="{A4D6DE89-1251-40C7-9367-35B53F77857C}" srcOrd="3" destOrd="0" presId="urn:microsoft.com/office/officeart/2018/2/layout/IconVerticalSolidList"/>
    <dgm:cxn modelId="{EAEDCF13-4774-4C38-A4DE-DF63DF1B0973}" type="presParOf" srcId="{6BBA068F-2683-4D08-9915-39BE4F750EC8}" destId="{5C40FB13-838C-47D0-88D8-4C2624CB0AB5}" srcOrd="1" destOrd="0" presId="urn:microsoft.com/office/officeart/2018/2/layout/IconVerticalSolidList"/>
    <dgm:cxn modelId="{D476B7CA-F3BC-4E47-88EB-915E78266EFB}" type="presParOf" srcId="{6BBA068F-2683-4D08-9915-39BE4F750EC8}" destId="{B4026D18-BD73-4334-8AF3-D49A46F47A8D}" srcOrd="2" destOrd="0" presId="urn:microsoft.com/office/officeart/2018/2/layout/IconVerticalSolidList"/>
    <dgm:cxn modelId="{40C69996-C5C6-4121-B137-892B2E596B9D}" type="presParOf" srcId="{B4026D18-BD73-4334-8AF3-D49A46F47A8D}" destId="{7C018B45-4A9C-4556-8E09-BB54FB116804}" srcOrd="0" destOrd="0" presId="urn:microsoft.com/office/officeart/2018/2/layout/IconVerticalSolidList"/>
    <dgm:cxn modelId="{205BDA20-9299-46AE-9BD8-46402070F73D}" type="presParOf" srcId="{B4026D18-BD73-4334-8AF3-D49A46F47A8D}" destId="{73C2CFE5-18D1-4008-BCA7-380EDBF687A6}" srcOrd="1" destOrd="0" presId="urn:microsoft.com/office/officeart/2018/2/layout/IconVerticalSolidList"/>
    <dgm:cxn modelId="{C1057547-8F96-4CBF-90A1-B0AA60C34480}" type="presParOf" srcId="{B4026D18-BD73-4334-8AF3-D49A46F47A8D}" destId="{FA8A45B2-1274-4A54-8F73-F14BDC0F1CC0}" srcOrd="2" destOrd="0" presId="urn:microsoft.com/office/officeart/2018/2/layout/IconVerticalSolidList"/>
    <dgm:cxn modelId="{563F1CD9-8E49-4F93-B228-F78432032CDD}" type="presParOf" srcId="{B4026D18-BD73-4334-8AF3-D49A46F47A8D}" destId="{6ED0F486-874B-4B60-9959-9610BEAD26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1E4B0-0F49-4086-98B5-9F46C09F658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22BE5D-9ED4-4F4F-B8C5-66EAA5F698DA}">
      <dgm:prSet phldr="0"/>
      <dgm:spPr/>
      <dgm:t>
        <a:bodyPr/>
        <a:lstStyle/>
        <a:p>
          <a:pPr rtl="0">
            <a:lnSpc>
              <a:spcPct val="100000"/>
            </a:lnSpc>
          </a:pPr>
          <a:r>
            <a:rPr lang="en-US" dirty="0">
              <a:latin typeface="Century Gothic" panose="020B0502020202020204"/>
            </a:rPr>
            <a:t> Choose </a:t>
          </a:r>
          <a:r>
            <a:rPr lang="en-US" dirty="0">
              <a:latin typeface="Century Gothic" panose="020B0502020202020204"/>
              <a:cs typeface="Calibri"/>
            </a:rPr>
            <a:t>one Inuit Qaujimajatuqangit principle</a:t>
          </a:r>
          <a:r>
            <a:rPr lang="en-US" dirty="0">
              <a:latin typeface="Century Gothic" panose="020B0502020202020204"/>
            </a:rPr>
            <a:t> that stands out to you and take a picture that shows the principle in action.</a:t>
          </a:r>
          <a:endParaRPr lang="en-US" dirty="0"/>
        </a:p>
      </dgm:t>
    </dgm:pt>
    <dgm:pt modelId="{A35C4E2A-B1F2-4FC0-9F70-0F0CC1B225FA}" type="parTrans" cxnId="{6072975C-8B6B-4E1B-A048-FFE98F87561F}">
      <dgm:prSet/>
      <dgm:spPr/>
      <dgm:t>
        <a:bodyPr/>
        <a:lstStyle/>
        <a:p>
          <a:endParaRPr lang="en-US"/>
        </a:p>
      </dgm:t>
    </dgm:pt>
    <dgm:pt modelId="{66F66BB3-D57B-4512-A39A-108B5B85CD88}" type="sibTrans" cxnId="{6072975C-8B6B-4E1B-A048-FFE98F87561F}">
      <dgm:prSet/>
      <dgm:spPr/>
      <dgm:t>
        <a:bodyPr/>
        <a:lstStyle/>
        <a:p>
          <a:endParaRPr lang="en-US"/>
        </a:p>
      </dgm:t>
    </dgm:pt>
    <dgm:pt modelId="{6BBA068F-2683-4D08-9915-39BE4F750EC8}" type="pres">
      <dgm:prSet presAssocID="{5601E4B0-0F49-4086-98B5-9F46C09F658F}" presName="root" presStyleCnt="0">
        <dgm:presLayoutVars>
          <dgm:dir/>
          <dgm:resizeHandles val="exact"/>
        </dgm:presLayoutVars>
      </dgm:prSet>
      <dgm:spPr/>
    </dgm:pt>
    <dgm:pt modelId="{CE824E34-98A5-431A-ADF6-53C2AAECA7FE}" type="pres">
      <dgm:prSet presAssocID="{B022BE5D-9ED4-4F4F-B8C5-66EAA5F698DA}" presName="compNode" presStyleCnt="0"/>
      <dgm:spPr/>
    </dgm:pt>
    <dgm:pt modelId="{A2DA354F-01CA-4710-82AE-E5929DF98102}" type="pres">
      <dgm:prSet presAssocID="{B022BE5D-9ED4-4F4F-B8C5-66EAA5F698DA}" presName="bgRect" presStyleLbl="bgShp" presStyleIdx="0" presStyleCnt="1"/>
      <dgm:spPr/>
    </dgm:pt>
    <dgm:pt modelId="{192D9387-2AC9-4BC0-B671-7EE354514CF2}" type="pres">
      <dgm:prSet presAssocID="{B022BE5D-9ED4-4F4F-B8C5-66EAA5F698DA}"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24378484-3530-40EC-B517-49292F1652C7}" type="pres">
      <dgm:prSet presAssocID="{B022BE5D-9ED4-4F4F-B8C5-66EAA5F698DA}" presName="spaceRect" presStyleCnt="0"/>
      <dgm:spPr/>
    </dgm:pt>
    <dgm:pt modelId="{A4D6DE89-1251-40C7-9367-35B53F77857C}" type="pres">
      <dgm:prSet presAssocID="{B022BE5D-9ED4-4F4F-B8C5-66EAA5F698DA}" presName="parTx" presStyleLbl="revTx" presStyleIdx="0" presStyleCnt="1">
        <dgm:presLayoutVars>
          <dgm:chMax val="0"/>
          <dgm:chPref val="0"/>
        </dgm:presLayoutVars>
      </dgm:prSet>
      <dgm:spPr/>
    </dgm:pt>
  </dgm:ptLst>
  <dgm:cxnLst>
    <dgm:cxn modelId="{398F1839-4A42-4963-8823-144F9679DDFE}" type="presOf" srcId="{B022BE5D-9ED4-4F4F-B8C5-66EAA5F698DA}" destId="{A4D6DE89-1251-40C7-9367-35B53F77857C}" srcOrd="0" destOrd="0" presId="urn:microsoft.com/office/officeart/2018/2/layout/IconVerticalSolidList"/>
    <dgm:cxn modelId="{6072975C-8B6B-4E1B-A048-FFE98F87561F}" srcId="{5601E4B0-0F49-4086-98B5-9F46C09F658F}" destId="{B022BE5D-9ED4-4F4F-B8C5-66EAA5F698DA}" srcOrd="0" destOrd="0" parTransId="{A35C4E2A-B1F2-4FC0-9F70-0F0CC1B225FA}" sibTransId="{66F66BB3-D57B-4512-A39A-108B5B85CD88}"/>
    <dgm:cxn modelId="{B909329C-FEC2-4F5C-90D8-B8DA28113C20}" type="presOf" srcId="{5601E4B0-0F49-4086-98B5-9F46C09F658F}" destId="{6BBA068F-2683-4D08-9915-39BE4F750EC8}" srcOrd="0" destOrd="0" presId="urn:microsoft.com/office/officeart/2018/2/layout/IconVerticalSolidList"/>
    <dgm:cxn modelId="{C3C6022D-5A39-4E36-9C0A-A0629097CEFB}" type="presParOf" srcId="{6BBA068F-2683-4D08-9915-39BE4F750EC8}" destId="{CE824E34-98A5-431A-ADF6-53C2AAECA7FE}" srcOrd="0" destOrd="0" presId="urn:microsoft.com/office/officeart/2018/2/layout/IconVerticalSolidList"/>
    <dgm:cxn modelId="{26ADB2ED-EA8B-4471-A56D-AA0420AAF5EC}" type="presParOf" srcId="{CE824E34-98A5-431A-ADF6-53C2AAECA7FE}" destId="{A2DA354F-01CA-4710-82AE-E5929DF98102}" srcOrd="0" destOrd="0" presId="urn:microsoft.com/office/officeart/2018/2/layout/IconVerticalSolidList"/>
    <dgm:cxn modelId="{7E77DE0B-7ABC-4BD9-84C4-59B3C5660E77}" type="presParOf" srcId="{CE824E34-98A5-431A-ADF6-53C2AAECA7FE}" destId="{192D9387-2AC9-4BC0-B671-7EE354514CF2}" srcOrd="1" destOrd="0" presId="urn:microsoft.com/office/officeart/2018/2/layout/IconVerticalSolidList"/>
    <dgm:cxn modelId="{F8E8588B-929A-468C-9CC2-D7359D1E6293}" type="presParOf" srcId="{CE824E34-98A5-431A-ADF6-53C2AAECA7FE}" destId="{24378484-3530-40EC-B517-49292F1652C7}" srcOrd="2" destOrd="0" presId="urn:microsoft.com/office/officeart/2018/2/layout/IconVerticalSolidList"/>
    <dgm:cxn modelId="{E07F6D9A-1FBD-4CA5-AF2D-8FBEF0D24B77}" type="presParOf" srcId="{CE824E34-98A5-431A-ADF6-53C2AAECA7FE}" destId="{A4D6DE89-1251-40C7-9367-35B53F7785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45936-E1E4-46F6-B530-F601F4E9597A}">
      <dsp:nvSpPr>
        <dsp:cNvPr id="0" name=""/>
        <dsp:cNvSpPr/>
      </dsp:nvSpPr>
      <dsp:spPr>
        <a:xfrm>
          <a:off x="860" y="925082"/>
          <a:ext cx="3131166" cy="15655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What is Inuit Qajimajatuqangit?</a:t>
          </a:r>
        </a:p>
      </dsp:txBody>
      <dsp:txXfrm>
        <a:off x="46714" y="970936"/>
        <a:ext cx="3039458" cy="1473875"/>
      </dsp:txXfrm>
    </dsp:sp>
    <dsp:sp modelId="{B8A3BA38-7117-432A-9CD2-0FB83D832544}">
      <dsp:nvSpPr>
        <dsp:cNvPr id="0" name=""/>
        <dsp:cNvSpPr/>
      </dsp:nvSpPr>
      <dsp:spPr>
        <a:xfrm>
          <a:off x="3914817" y="925082"/>
          <a:ext cx="3131166" cy="15655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Why is it important?</a:t>
          </a:r>
        </a:p>
      </dsp:txBody>
      <dsp:txXfrm>
        <a:off x="3960671" y="970936"/>
        <a:ext cx="3039458" cy="1473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B36E-9BDD-46A5-8E29-ACF734667FBA}">
      <dsp:nvSpPr>
        <dsp:cNvPr id="0" name=""/>
        <dsp:cNvSpPr/>
      </dsp:nvSpPr>
      <dsp:spPr>
        <a:xfrm>
          <a:off x="0" y="0"/>
          <a:ext cx="8420100" cy="1016230"/>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IQ is described in many ways but can be understood to be wisdom passed down from generation to generation.</a:t>
          </a:r>
          <a:r>
            <a:rPr lang="en-US" sz="1600" kern="1200">
              <a:latin typeface="Century Gothic" panose="020B0502020202020204"/>
            </a:rPr>
            <a:t> </a:t>
          </a:r>
          <a:endParaRPr lang="en-US" sz="1600" kern="1200"/>
        </a:p>
      </dsp:txBody>
      <dsp:txXfrm>
        <a:off x="29764" y="29764"/>
        <a:ext cx="7323508" cy="956702"/>
      </dsp:txXfrm>
    </dsp:sp>
    <dsp:sp modelId="{5D0382A0-1128-4B51-BD13-2EF2B5176FFC}">
      <dsp:nvSpPr>
        <dsp:cNvPr id="0" name=""/>
        <dsp:cNvSpPr/>
      </dsp:nvSpPr>
      <dsp:spPr>
        <a:xfrm>
          <a:off x="742950" y="1185602"/>
          <a:ext cx="8420100" cy="1016230"/>
        </a:xfrm>
        <a:prstGeom prst="roundRect">
          <a:avLst>
            <a:gd name="adj" fmla="val 10000"/>
          </a:avLst>
        </a:prstGeom>
        <a:solidFill>
          <a:schemeClr val="accent5">
            <a:hueOff val="-337983"/>
            <a:satOff val="-9047"/>
            <a:lumOff val="-31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err="1"/>
            <a:t>Jaypeetee</a:t>
          </a:r>
          <a:r>
            <a:rPr lang="en-US" sz="1600" kern="1200"/>
            <a:t> Arnakuk </a:t>
          </a:r>
          <a:r>
            <a:rPr lang="en-US" sz="1600" kern="1200">
              <a:latin typeface="Century Gothic" panose="020B0502020202020204"/>
            </a:rPr>
            <a:t>defined </a:t>
          </a:r>
          <a:r>
            <a:rPr lang="en-US" sz="1600" kern="1200"/>
            <a:t>IQ as “a </a:t>
          </a:r>
          <a:r>
            <a:rPr lang="en-US" sz="1600" kern="1200">
              <a:latin typeface="Century Gothic" panose="020B0502020202020204"/>
            </a:rPr>
            <a:t>[way of]</a:t>
          </a:r>
          <a:r>
            <a:rPr lang="en-US" sz="1600" kern="1200"/>
            <a:t> rationalizing thought and action, a </a:t>
          </a:r>
          <a:r>
            <a:rPr lang="en-US" sz="1600" kern="1200">
              <a:latin typeface="Century Gothic" panose="020B0502020202020204"/>
            </a:rPr>
            <a:t>[way to] </a:t>
          </a:r>
          <a:r>
            <a:rPr lang="en-US" sz="1600" kern="1200"/>
            <a:t>organizing tasks and resources, a </a:t>
          </a:r>
          <a:r>
            <a:rPr lang="en-US" sz="1600" kern="1200">
              <a:latin typeface="Century Gothic" panose="020B0502020202020204"/>
            </a:rPr>
            <a:t>[way</a:t>
          </a:r>
          <a:r>
            <a:rPr lang="en-US" sz="1600" kern="1200"/>
            <a:t> of</a:t>
          </a:r>
          <a:r>
            <a:rPr lang="en-US" sz="1600" kern="1200">
              <a:latin typeface="Century Gothic" panose="020B0502020202020204"/>
            </a:rPr>
            <a:t>]</a:t>
          </a:r>
          <a:r>
            <a:rPr lang="en-US" sz="1600" kern="1200"/>
            <a:t> organizing family and society </a:t>
          </a:r>
          <a:r>
            <a:rPr lang="en-US" sz="1600" kern="1200">
              <a:latin typeface="Century Gothic" panose="020B0502020202020204"/>
            </a:rPr>
            <a:t>[</a:t>
          </a:r>
          <a:r>
            <a:rPr lang="en-US" sz="1600" kern="1200"/>
            <a:t>into wholes</a:t>
          </a:r>
          <a:r>
            <a:rPr lang="en-US" sz="1600" kern="1200">
              <a:latin typeface="Century Gothic" panose="020B0502020202020204"/>
            </a:rPr>
            <a:t>].” </a:t>
          </a:r>
          <a:endParaRPr lang="en-US" sz="1600" kern="1200"/>
        </a:p>
      </dsp:txBody>
      <dsp:txXfrm>
        <a:off x="772714" y="1215366"/>
        <a:ext cx="6957071" cy="956702"/>
      </dsp:txXfrm>
    </dsp:sp>
    <dsp:sp modelId="{8422A948-C38C-473B-9ABC-C36E8D33DF2C}">
      <dsp:nvSpPr>
        <dsp:cNvPr id="0" name=""/>
        <dsp:cNvSpPr/>
      </dsp:nvSpPr>
      <dsp:spPr>
        <a:xfrm>
          <a:off x="1485900" y="2371205"/>
          <a:ext cx="8420100" cy="1016230"/>
        </a:xfrm>
        <a:prstGeom prst="roundRect">
          <a:avLst>
            <a:gd name="adj" fmla="val 10000"/>
          </a:avLst>
        </a:prstGeom>
        <a:solidFill>
          <a:schemeClr val="accent5">
            <a:hueOff val="-675965"/>
            <a:satOff val="-18095"/>
            <a:lumOff val="-62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Century Gothic" panose="020B0502020202020204"/>
            </a:rPr>
            <a:t>Elder </a:t>
          </a:r>
          <a:r>
            <a:rPr lang="en-US" sz="1600" kern="1200"/>
            <a:t>Mariano </a:t>
          </a:r>
          <a:r>
            <a:rPr lang="en-US" sz="1600" kern="1200" err="1"/>
            <a:t>Aupilaarjuk</a:t>
          </a:r>
          <a:r>
            <a:rPr lang="en-US" sz="1600" kern="1200"/>
            <a:t> described IQ, saying, “[IQ] is based on the truths of Inuit culture and the desire to live in harmony. Living in harmony like that we can expect a better world to surround us.”</a:t>
          </a:r>
          <a:r>
            <a:rPr lang="en-US" sz="1600" kern="1200">
              <a:latin typeface="Century Gothic" panose="020B0502020202020204"/>
            </a:rPr>
            <a:t> </a:t>
          </a:r>
          <a:endParaRPr lang="en-US" sz="1600" kern="1200"/>
        </a:p>
      </dsp:txBody>
      <dsp:txXfrm>
        <a:off x="1515664" y="2400969"/>
        <a:ext cx="6957071" cy="956702"/>
      </dsp:txXfrm>
    </dsp:sp>
    <dsp:sp modelId="{155FCAE9-DA93-48CD-9B18-866F5514D0EC}">
      <dsp:nvSpPr>
        <dsp:cNvPr id="0" name=""/>
        <dsp:cNvSpPr/>
      </dsp:nvSpPr>
      <dsp:spPr>
        <a:xfrm>
          <a:off x="7759549" y="770641"/>
          <a:ext cx="660550" cy="660550"/>
        </a:xfrm>
        <a:prstGeom prst="downArrow">
          <a:avLst>
            <a:gd name="adj1" fmla="val 55000"/>
            <a:gd name="adj2" fmla="val 45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908173" y="770641"/>
        <a:ext cx="363302" cy="497064"/>
      </dsp:txXfrm>
    </dsp:sp>
    <dsp:sp modelId="{53B6869E-C406-4DC8-8ACC-370DEE257969}">
      <dsp:nvSpPr>
        <dsp:cNvPr id="0" name=""/>
        <dsp:cNvSpPr/>
      </dsp:nvSpPr>
      <dsp:spPr>
        <a:xfrm>
          <a:off x="8502499" y="1949469"/>
          <a:ext cx="660550" cy="660550"/>
        </a:xfrm>
        <a:prstGeom prst="downArrow">
          <a:avLst>
            <a:gd name="adj1" fmla="val 55000"/>
            <a:gd name="adj2" fmla="val 45000"/>
          </a:avLst>
        </a:prstGeom>
        <a:solidFill>
          <a:schemeClr val="accent5">
            <a:tint val="40000"/>
            <a:alpha val="90000"/>
            <a:hueOff val="-682487"/>
            <a:satOff val="-23066"/>
            <a:lumOff val="-1891"/>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651123" y="1949469"/>
        <a:ext cx="363302" cy="497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A354F-01CA-4710-82AE-E5929DF98102}">
      <dsp:nvSpPr>
        <dsp:cNvPr id="0" name=""/>
        <dsp:cNvSpPr/>
      </dsp:nvSpPr>
      <dsp:spPr>
        <a:xfrm>
          <a:off x="0" y="748453"/>
          <a:ext cx="6046132" cy="1381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D9387-2AC9-4BC0-B671-7EE354514CF2}">
      <dsp:nvSpPr>
        <dsp:cNvPr id="0" name=""/>
        <dsp:cNvSpPr/>
      </dsp:nvSpPr>
      <dsp:spPr>
        <a:xfrm>
          <a:off x="417982" y="1059349"/>
          <a:ext cx="759967" cy="759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D6DE89-1251-40C7-9367-35B53F77857C}">
      <dsp:nvSpPr>
        <dsp:cNvPr id="0" name=""/>
        <dsp:cNvSpPr/>
      </dsp:nvSpPr>
      <dsp:spPr>
        <a:xfrm>
          <a:off x="1595932" y="748453"/>
          <a:ext cx="4450200" cy="138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36" tIns="146236" rIns="146236" bIns="146236" numCol="1" spcCol="1270" anchor="ctr" anchorCtr="0">
          <a:noAutofit/>
        </a:bodyPr>
        <a:lstStyle/>
        <a:p>
          <a:pPr marL="0" lvl="0" indent="0" algn="l" defTabSz="1022350">
            <a:lnSpc>
              <a:spcPct val="100000"/>
            </a:lnSpc>
            <a:spcBef>
              <a:spcPct val="0"/>
            </a:spcBef>
            <a:spcAft>
              <a:spcPct val="35000"/>
            </a:spcAft>
            <a:buNone/>
          </a:pPr>
          <a:r>
            <a:rPr lang="en-US" sz="2300" kern="1200" dirty="0"/>
            <a:t>What was your </a:t>
          </a:r>
          <a:r>
            <a:rPr lang="en-US" sz="2300" kern="1200" dirty="0" err="1"/>
            <a:t>favourite</a:t>
          </a:r>
          <a:r>
            <a:rPr lang="en-US" sz="2300" kern="1200" dirty="0"/>
            <a:t> picture from the exhibition? What did you like about it?</a:t>
          </a:r>
        </a:p>
      </dsp:txBody>
      <dsp:txXfrm>
        <a:off x="1595932" y="748453"/>
        <a:ext cx="4450200" cy="1381759"/>
      </dsp:txXfrm>
    </dsp:sp>
    <dsp:sp modelId="{7C018B45-4A9C-4556-8E09-BB54FB116804}">
      <dsp:nvSpPr>
        <dsp:cNvPr id="0" name=""/>
        <dsp:cNvSpPr/>
      </dsp:nvSpPr>
      <dsp:spPr>
        <a:xfrm>
          <a:off x="0" y="2475652"/>
          <a:ext cx="6046132" cy="1381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2CFE5-18D1-4008-BCA7-380EDBF687A6}">
      <dsp:nvSpPr>
        <dsp:cNvPr id="0" name=""/>
        <dsp:cNvSpPr/>
      </dsp:nvSpPr>
      <dsp:spPr>
        <a:xfrm>
          <a:off x="417982" y="2786548"/>
          <a:ext cx="759967" cy="759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D0F486-874B-4B60-9959-9610BEAD269F}">
      <dsp:nvSpPr>
        <dsp:cNvPr id="0" name=""/>
        <dsp:cNvSpPr/>
      </dsp:nvSpPr>
      <dsp:spPr>
        <a:xfrm>
          <a:off x="1595932" y="2475652"/>
          <a:ext cx="4450200" cy="138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36" tIns="146236" rIns="146236" bIns="146236" numCol="1" spcCol="1270" anchor="ctr" anchorCtr="0">
          <a:noAutofit/>
        </a:bodyPr>
        <a:lstStyle/>
        <a:p>
          <a:pPr marL="0" lvl="0" indent="0" algn="l" defTabSz="1022350">
            <a:lnSpc>
              <a:spcPct val="100000"/>
            </a:lnSpc>
            <a:spcBef>
              <a:spcPct val="0"/>
            </a:spcBef>
            <a:spcAft>
              <a:spcPct val="35000"/>
            </a:spcAft>
            <a:buNone/>
          </a:pPr>
          <a:r>
            <a:rPr lang="en-US" sz="2300" kern="1200" dirty="0"/>
            <a:t>Any other thoughts about the presentation.</a:t>
          </a:r>
        </a:p>
      </dsp:txBody>
      <dsp:txXfrm>
        <a:off x="1595932" y="2475652"/>
        <a:ext cx="4450200" cy="1381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A354F-01CA-4710-82AE-E5929DF98102}">
      <dsp:nvSpPr>
        <dsp:cNvPr id="0" name=""/>
        <dsp:cNvSpPr/>
      </dsp:nvSpPr>
      <dsp:spPr>
        <a:xfrm>
          <a:off x="0" y="1612053"/>
          <a:ext cx="6046132" cy="1381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D9387-2AC9-4BC0-B671-7EE354514CF2}">
      <dsp:nvSpPr>
        <dsp:cNvPr id="0" name=""/>
        <dsp:cNvSpPr/>
      </dsp:nvSpPr>
      <dsp:spPr>
        <a:xfrm>
          <a:off x="417982" y="1922949"/>
          <a:ext cx="759967" cy="759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D6DE89-1251-40C7-9367-35B53F77857C}">
      <dsp:nvSpPr>
        <dsp:cNvPr id="0" name=""/>
        <dsp:cNvSpPr/>
      </dsp:nvSpPr>
      <dsp:spPr>
        <a:xfrm>
          <a:off x="1595932" y="1612053"/>
          <a:ext cx="4450200" cy="1381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236" tIns="146236" rIns="146236" bIns="146236" numCol="1" spcCol="1270" anchor="ctr" anchorCtr="0">
          <a:noAutofit/>
        </a:bodyPr>
        <a:lstStyle/>
        <a:p>
          <a:pPr marL="0" lvl="0" indent="0" algn="l" defTabSz="755650" rtl="0">
            <a:lnSpc>
              <a:spcPct val="100000"/>
            </a:lnSpc>
            <a:spcBef>
              <a:spcPct val="0"/>
            </a:spcBef>
            <a:spcAft>
              <a:spcPct val="35000"/>
            </a:spcAft>
            <a:buNone/>
          </a:pPr>
          <a:r>
            <a:rPr lang="en-US" sz="1700" kern="1200" dirty="0">
              <a:latin typeface="Century Gothic" panose="020B0502020202020204"/>
            </a:rPr>
            <a:t> Choose </a:t>
          </a:r>
          <a:r>
            <a:rPr lang="en-US" sz="1700" kern="1200" dirty="0">
              <a:latin typeface="Century Gothic" panose="020B0502020202020204"/>
              <a:cs typeface="Calibri"/>
            </a:rPr>
            <a:t>one Inuit Qaujimajatuqangit principle</a:t>
          </a:r>
          <a:r>
            <a:rPr lang="en-US" sz="1700" kern="1200" dirty="0">
              <a:latin typeface="Century Gothic" panose="020B0502020202020204"/>
            </a:rPr>
            <a:t> that stands out to you and take a picture that shows the principle in action.</a:t>
          </a:r>
          <a:endParaRPr lang="en-US" sz="1700" kern="1200" dirty="0"/>
        </a:p>
      </dsp:txBody>
      <dsp:txXfrm>
        <a:off x="1595932" y="1612053"/>
        <a:ext cx="4450200" cy="13817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57AD7-2BEB-4B91-BEE8-90CEF925A4CC}" type="datetimeFigureOut">
              <a:t>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B88B6-3BC3-4CBD-8243-696FDA94EC99}" type="slidenum">
              <a:t>‹#›</a:t>
            </a:fld>
            <a:endParaRPr lang="en-US"/>
          </a:p>
        </p:txBody>
      </p:sp>
    </p:spTree>
    <p:extLst>
      <p:ext uri="{BB962C8B-B14F-4D97-AF65-F5344CB8AC3E}">
        <p14:creationId xmlns:p14="http://schemas.microsoft.com/office/powerpoint/2010/main" val="83091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Exhibition overview, intro into what the exhibition is about.</a:t>
            </a:r>
          </a:p>
        </p:txBody>
      </p:sp>
      <p:sp>
        <p:nvSpPr>
          <p:cNvPr id="4" name="Slide Number Placeholder 3"/>
          <p:cNvSpPr>
            <a:spLocks noGrp="1"/>
          </p:cNvSpPr>
          <p:nvPr>
            <p:ph type="sldNum" sz="quarter" idx="5"/>
          </p:nvPr>
        </p:nvSpPr>
        <p:spPr/>
        <p:txBody>
          <a:bodyPr/>
          <a:lstStyle/>
          <a:p>
            <a:fld id="{9A3B88B6-3BC3-4CBD-8243-696FDA94EC99}" type="slidenum">
              <a:t>1</a:t>
            </a:fld>
            <a:endParaRPr lang="en-US"/>
          </a:p>
        </p:txBody>
      </p:sp>
    </p:spTree>
    <p:extLst>
      <p:ext uri="{BB962C8B-B14F-4D97-AF65-F5344CB8AC3E}">
        <p14:creationId xmlns:p14="http://schemas.microsoft.com/office/powerpoint/2010/main" val="258126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we dive into the photographs taken by Idlout, I would like to show you guys some photos of Inuit taken by </a:t>
            </a:r>
            <a:r>
              <a:rPr lang="en-US" err="1">
                <a:cs typeface="Calibri"/>
              </a:rPr>
              <a:t>Qallunaat</a:t>
            </a:r>
            <a:r>
              <a:rPr lang="en-US">
                <a:cs typeface="Calibri"/>
              </a:rPr>
              <a:t> during this time, and some from before, so that we can compare them to the pictures taken by Idlout. </a:t>
            </a:r>
          </a:p>
        </p:txBody>
      </p:sp>
      <p:sp>
        <p:nvSpPr>
          <p:cNvPr id="4" name="Slide Number Placeholder 3"/>
          <p:cNvSpPr>
            <a:spLocks noGrp="1"/>
          </p:cNvSpPr>
          <p:nvPr>
            <p:ph type="sldNum" sz="quarter" idx="5"/>
          </p:nvPr>
        </p:nvSpPr>
        <p:spPr/>
        <p:txBody>
          <a:bodyPr/>
          <a:lstStyle/>
          <a:p>
            <a:fld id="{9A3B88B6-3BC3-4CBD-8243-696FDA94EC99}" type="slidenum">
              <a:rPr lang="en-US"/>
              <a:t>4</a:t>
            </a:fld>
            <a:endParaRPr lang="en-US"/>
          </a:p>
        </p:txBody>
      </p:sp>
    </p:spTree>
    <p:extLst>
      <p:ext uri="{BB962C8B-B14F-4D97-AF65-F5344CB8AC3E}">
        <p14:creationId xmlns:p14="http://schemas.microsoft.com/office/powerpoint/2010/main" val="407417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A3B88B6-3BC3-4CBD-8243-696FDA94EC99}" type="slidenum">
              <a:rPr lang="en-US"/>
              <a:t>7</a:t>
            </a:fld>
            <a:endParaRPr lang="en-US"/>
          </a:p>
        </p:txBody>
      </p:sp>
    </p:spTree>
    <p:extLst>
      <p:ext uri="{BB962C8B-B14F-4D97-AF65-F5344CB8AC3E}">
        <p14:creationId xmlns:p14="http://schemas.microsoft.com/office/powerpoint/2010/main" val="104975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6231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1523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6817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7573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9316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2092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87414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3220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801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462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8135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9176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55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0395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511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8465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7958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90211"/>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thediscoverblog.com/2021/01/14/tunniit-tattoos-the-complicated-history-of-photographing-inuit-tattoos/" TargetMode="External"/><Relationship Id="rId2" Type="http://schemas.openxmlformats.org/officeDocument/2006/relationships/hyperlink" Target="https://www.canadashistory.ca/explore/first-nations-inuit-metis/life-on-the-land"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anadashistory.ca/explore/first-nations-inuit-metis/life-on-the-land"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1876" y="93003"/>
            <a:ext cx="5785552" cy="3732236"/>
          </a:xfrm>
        </p:spPr>
        <p:txBody>
          <a:bodyPr anchor="b">
            <a:normAutofit/>
          </a:bodyPr>
          <a:lstStyle/>
          <a:p>
            <a:pPr algn="l"/>
            <a:r>
              <a:rPr lang="en-US" sz="5400" err="1">
                <a:effectLst>
                  <a:glow rad="38100">
                    <a:prstClr val="black">
                      <a:lumMod val="65000"/>
                      <a:lumOff val="35000"/>
                      <a:alpha val="50000"/>
                    </a:prstClr>
                  </a:glow>
                  <a:outerShdw blurRad="28575" dist="31750" dir="13200000" algn="tl" rotWithShape="0">
                    <a:srgbClr val="000000">
                      <a:alpha val="25000"/>
                    </a:srgbClr>
                  </a:outerShdw>
                </a:effectLst>
              </a:rPr>
              <a:t>Ajjiliurlagit</a:t>
            </a:r>
            <a:endParaRPr lang="en-US" sz="5400">
              <a:effectLst>
                <a:glow rad="38100">
                  <a:prstClr val="black">
                    <a:lumMod val="65000"/>
                    <a:lumOff val="35000"/>
                    <a:alpha val="50000"/>
                  </a:prstClr>
                </a:glow>
                <a:outerShdw blurRad="28575" dist="31750" dir="13200000" algn="tl" rotWithShape="0">
                  <a:srgbClr val="000000">
                    <a:alpha val="25000"/>
                  </a:srgbClr>
                </a:outerShdw>
              </a:effectLst>
            </a:endParaRPr>
          </a:p>
        </p:txBody>
      </p:sp>
      <p:sp>
        <p:nvSpPr>
          <p:cNvPr id="3" name="Subtitle 2"/>
          <p:cNvSpPr>
            <a:spLocks noGrp="1"/>
          </p:cNvSpPr>
          <p:nvPr>
            <p:ph type="subTitle" idx="1"/>
          </p:nvPr>
        </p:nvSpPr>
        <p:spPr>
          <a:xfrm>
            <a:off x="853168" y="3827545"/>
            <a:ext cx="3734014" cy="1572768"/>
          </a:xfrm>
        </p:spPr>
        <p:txBody>
          <a:bodyPr>
            <a:normAutofit/>
          </a:bodyPr>
          <a:lstStyle/>
          <a:p>
            <a:pPr algn="l"/>
            <a:r>
              <a:rPr lang="en-US" b="1" i="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Inuit </a:t>
            </a:r>
            <a:r>
              <a:rPr lang="en-US" b="1" i="1" err="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Qaujimajatuqangit</a:t>
            </a:r>
            <a:r>
              <a:rPr lang="en-US" b="1" i="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Through the Photographs of Joseph Idlout</a:t>
            </a:r>
            <a:endParaRPr lang="en-US"/>
          </a:p>
        </p:txBody>
      </p:sp>
      <p:pic>
        <p:nvPicPr>
          <p:cNvPr id="4" name="Picture 4">
            <a:extLst>
              <a:ext uri="{FF2B5EF4-FFF2-40B4-BE49-F238E27FC236}">
                <a16:creationId xmlns:a16="http://schemas.microsoft.com/office/drawing/2014/main" id="{6793BAC1-D3EE-6D3C-19D3-CDB619D5FBBB}"/>
              </a:ext>
            </a:extLst>
          </p:cNvPr>
          <p:cNvPicPr>
            <a:picLocks noChangeAspect="1"/>
          </p:cNvPicPr>
          <p:nvPr/>
        </p:nvPicPr>
        <p:blipFill rotWithShape="1">
          <a:blip r:embed="rId3"/>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C6ECB41B-EA35-0408-477F-975D9C632361}"/>
              </a:ext>
            </a:extLst>
          </p:cNvPr>
          <p:cNvSpPr txBox="1"/>
          <p:nvPr/>
        </p:nvSpPr>
        <p:spPr>
          <a:xfrm>
            <a:off x="808463" y="5919438"/>
            <a:ext cx="36427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This educational material has been developed by </a:t>
            </a:r>
            <a:r>
              <a:rPr lang="en-US" sz="1000" dirty="0" err="1"/>
              <a:t>Augatnaaq</a:t>
            </a:r>
            <a:r>
              <a:rPr lang="en-US" sz="1000" dirty="0"/>
              <a:t> Eccles, BA History.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8F8895-3811-021A-313E-13860D85B567}"/>
              </a:ext>
            </a:extLst>
          </p:cNvPr>
          <p:cNvSpPr>
            <a:spLocks noGrp="1"/>
          </p:cNvSpPr>
          <p:nvPr>
            <p:ph type="title"/>
          </p:nvPr>
        </p:nvSpPr>
        <p:spPr>
          <a:xfrm>
            <a:off x="1141413" y="609600"/>
            <a:ext cx="9905998" cy="1468582"/>
          </a:xfrm>
        </p:spPr>
        <p:txBody>
          <a:bodyPr vert="horz" lIns="91440" tIns="45720" rIns="91440" bIns="45720" rtlCol="0" anchor="ctr">
            <a:normAutofit/>
          </a:bodyPr>
          <a:lstStyle/>
          <a:p>
            <a:r>
              <a:rPr lang="en-US"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Inuit Qaujimajatuqangit</a:t>
            </a:r>
          </a:p>
        </p:txBody>
      </p:sp>
      <p:graphicFrame>
        <p:nvGraphicFramePr>
          <p:cNvPr id="7" name="TextBox 4">
            <a:extLst>
              <a:ext uri="{FF2B5EF4-FFF2-40B4-BE49-F238E27FC236}">
                <a16:creationId xmlns:a16="http://schemas.microsoft.com/office/drawing/2014/main" id="{9298EDA2-C81C-4493-C724-382D97AB669E}"/>
              </a:ext>
            </a:extLst>
          </p:cNvPr>
          <p:cNvGraphicFramePr/>
          <p:nvPr>
            <p:extLst>
              <p:ext uri="{D42A27DB-BD31-4B8C-83A1-F6EECF244321}">
                <p14:modId xmlns:p14="http://schemas.microsoft.com/office/powerpoint/2010/main" val="1600073212"/>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70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BCA2EB72-13DC-4DC6-B461-3B036C55B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AB239-C895-13BF-887E-CD9609425E54}"/>
              </a:ext>
            </a:extLst>
          </p:cNvPr>
          <p:cNvSpPr>
            <a:spLocks noGrp="1"/>
          </p:cNvSpPr>
          <p:nvPr>
            <p:ph type="title"/>
          </p:nvPr>
        </p:nvSpPr>
        <p:spPr>
          <a:xfrm>
            <a:off x="1141413" y="965199"/>
            <a:ext cx="6075552" cy="4918075"/>
          </a:xfrm>
        </p:spPr>
        <p:txBody>
          <a:bodyPr vert="horz" lIns="91440" tIns="45720" rIns="91440" bIns="45720" rtlCol="0" anchor="ctr">
            <a:normAutofit/>
          </a:bodyPr>
          <a:lstStyle/>
          <a:p>
            <a:pPr algn="r"/>
            <a:r>
              <a:rPr lang="en-US" sz="3800">
                <a:effectLst>
                  <a:glow rad="38100">
                    <a:schemeClr val="bg1">
                      <a:lumMod val="65000"/>
                      <a:lumOff val="35000"/>
                      <a:alpha val="50000"/>
                    </a:schemeClr>
                  </a:glow>
                  <a:outerShdw blurRad="28575" dist="31750" dir="13200000" algn="tl" rotWithShape="0">
                    <a:srgbClr val="000000">
                      <a:alpha val="25000"/>
                    </a:srgbClr>
                  </a:outerShdw>
                </a:effectLst>
              </a:rPr>
              <a:t>Why organize an exhibition through Inuit Qaujimajatuqangit?</a:t>
            </a:r>
          </a:p>
        </p:txBody>
      </p:sp>
      <p:cxnSp>
        <p:nvCxnSpPr>
          <p:cNvPr id="9" name="Straight Connector 8">
            <a:extLst>
              <a:ext uri="{FF2B5EF4-FFF2-40B4-BE49-F238E27FC236}">
                <a16:creationId xmlns:a16="http://schemas.microsoft.com/office/drawing/2014/main" id="{C8F75BF3-096E-451E-A222-96A7F09468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0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77C6C-D342-0F9A-B87C-53CF1D826552}"/>
              </a:ext>
            </a:extLst>
          </p:cNvPr>
          <p:cNvSpPr>
            <a:spLocks noGrp="1"/>
          </p:cNvSpPr>
          <p:nvPr>
            <p:ph type="title"/>
          </p:nvPr>
        </p:nvSpPr>
        <p:spPr>
          <a:xfrm>
            <a:off x="6735098" y="609600"/>
            <a:ext cx="4798142" cy="3642851"/>
          </a:xfrm>
        </p:spPr>
        <p:txBody>
          <a:bodyPr vert="horz" lIns="91440" tIns="45720" rIns="91440" bIns="45720" rtlCol="0" anchor="b">
            <a:normAutofit/>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Idlout's Photographs</a:t>
            </a:r>
          </a:p>
        </p:txBody>
      </p:sp>
      <p:pic>
        <p:nvPicPr>
          <p:cNvPr id="4" name="Picture 4" descr="A picture containing text, person, person, standing&#10;&#10;Description automatically generated">
            <a:extLst>
              <a:ext uri="{FF2B5EF4-FFF2-40B4-BE49-F238E27FC236}">
                <a16:creationId xmlns:a16="http://schemas.microsoft.com/office/drawing/2014/main" id="{3332D3A8-A675-8481-13D8-450FC40077B1}"/>
              </a:ext>
            </a:extLst>
          </p:cNvPr>
          <p:cNvPicPr>
            <a:picLocks noChangeAspect="1"/>
          </p:cNvPicPr>
          <p:nvPr/>
        </p:nvPicPr>
        <p:blipFill rotWithShape="1">
          <a:blip r:embed="rId2"/>
          <a:srcRect l="24022" r="10774"/>
          <a:stretch/>
        </p:blipFill>
        <p:spPr>
          <a:xfrm>
            <a:off x="560553" y="609098"/>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id="{AD6F0DD6-2376-F1A2-C553-4CCCEEAB1980}"/>
              </a:ext>
            </a:extLst>
          </p:cNvPr>
          <p:cNvSpPr txBox="1"/>
          <p:nvPr/>
        </p:nvSpPr>
        <p:spPr>
          <a:xfrm>
            <a:off x="3878384" y="937846"/>
            <a:ext cx="274319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12994AFF-FF1B-F877-6E16-446CCFE52D12}"/>
              </a:ext>
            </a:extLst>
          </p:cNvPr>
          <p:cNvSpPr txBox="1"/>
          <p:nvPr/>
        </p:nvSpPr>
        <p:spPr>
          <a:xfrm>
            <a:off x="6411951" y="5436218"/>
            <a:ext cx="416312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FFFFFF"/>
                </a:solidFill>
                <a:ea typeface="+mn-lt"/>
                <a:cs typeface="+mn-lt"/>
              </a:rPr>
              <a:t>The photographs captured by Idlout and presented in this section have been selected from the Douglas Wilkinson fonds</a:t>
            </a:r>
            <a:r>
              <a:rPr lang="en-US" sz="1000" dirty="0"/>
              <a:t> housed in the Nunavut Archives. </a:t>
            </a:r>
          </a:p>
        </p:txBody>
      </p:sp>
    </p:spTree>
    <p:extLst>
      <p:ext uri="{BB962C8B-B14F-4D97-AF65-F5344CB8AC3E}">
        <p14:creationId xmlns:p14="http://schemas.microsoft.com/office/powerpoint/2010/main" val="107346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C29838-228E-4DBB-993F-4459C0BD8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46DA45-3761-4335-B5CA-E03E76B5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8B38C7-930E-425A-AC28-8C36EE323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5CBEF-B61F-730E-24D6-35A7E52E07B4}"/>
              </a:ext>
            </a:extLst>
          </p:cNvPr>
          <p:cNvSpPr>
            <a:spLocks noGrp="1"/>
          </p:cNvSpPr>
          <p:nvPr>
            <p:ph type="title"/>
          </p:nvPr>
        </p:nvSpPr>
        <p:spPr>
          <a:xfrm>
            <a:off x="1120477" y="2469096"/>
            <a:ext cx="9951041" cy="1913662"/>
          </a:xfrm>
        </p:spPr>
        <p:txBody>
          <a:bodyPr/>
          <a:lstStyle/>
          <a:p>
            <a:r>
              <a:rPr lang="en-US" kern="1200" cap="all" err="1">
                <a:ln w="3175" cmpd="sng">
                  <a:noFill/>
                </a:ln>
                <a:gradFill flip="none" rotWithShape="1">
                  <a:gsLst>
                    <a:gs pos="0">
                      <a:schemeClr val="tx1"/>
                    </a:gs>
                    <a:gs pos="100000">
                      <a:schemeClr val="tx1">
                        <a:lumMod val="65000"/>
                      </a:scheme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mj-lt"/>
                <a:ea typeface="+mj-ea"/>
                <a:cs typeface="+mj-cs"/>
              </a:rPr>
              <a:t>Ikajuqatigiingniq</a:t>
            </a:r>
            <a:endParaRPr lang="en-US" err="1"/>
          </a:p>
        </p:txBody>
      </p:sp>
      <p:sp>
        <p:nvSpPr>
          <p:cNvPr id="3" name="TextBox 2">
            <a:extLst>
              <a:ext uri="{FF2B5EF4-FFF2-40B4-BE49-F238E27FC236}">
                <a16:creationId xmlns:a16="http://schemas.microsoft.com/office/drawing/2014/main" id="{E6172350-C7EA-7D07-6395-855FABC38BA1}"/>
              </a:ext>
            </a:extLst>
          </p:cNvPr>
          <p:cNvSpPr txBox="1"/>
          <p:nvPr/>
        </p:nvSpPr>
        <p:spPr>
          <a:xfrm>
            <a:off x="1288903" y="3858709"/>
            <a:ext cx="6938252" cy="3710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kern="1200">
                <a:solidFill>
                  <a:schemeClr val="tx1"/>
                </a:solidFill>
                <a:latin typeface="+mn-lt"/>
                <a:ea typeface="+mn-ea"/>
                <a:cs typeface="+mn-cs"/>
              </a:rPr>
              <a:t>Working together for a common cause.</a:t>
            </a:r>
            <a:endParaRPr lang="en-US"/>
          </a:p>
        </p:txBody>
      </p:sp>
    </p:spTree>
    <p:extLst>
      <p:ext uri="{BB962C8B-B14F-4D97-AF65-F5344CB8AC3E}">
        <p14:creationId xmlns:p14="http://schemas.microsoft.com/office/powerpoint/2010/main" val="68999197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outdoor, white, nature&#10;&#10;Description automatically generated">
            <a:extLst>
              <a:ext uri="{FF2B5EF4-FFF2-40B4-BE49-F238E27FC236}">
                <a16:creationId xmlns:a16="http://schemas.microsoft.com/office/drawing/2014/main" id="{62211518-6366-720C-9A8C-E54D1291C05D}"/>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420219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mountain, outdoor, sky, field&#10;&#10;Description automatically generated">
            <a:extLst>
              <a:ext uri="{FF2B5EF4-FFF2-40B4-BE49-F238E27FC236}">
                <a16:creationId xmlns:a16="http://schemas.microsoft.com/office/drawing/2014/main" id="{7CFCE927-AD0D-EE88-B72F-96114AD94FA7}"/>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44116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C29838-228E-4DBB-993F-4459C0BD8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46DA45-3761-4335-B5CA-E03E76B5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8B38C7-930E-425A-AC28-8C36EE323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869CD-035C-1721-6E49-0225463527CA}"/>
              </a:ext>
            </a:extLst>
          </p:cNvPr>
          <p:cNvSpPr>
            <a:spLocks noGrp="1"/>
          </p:cNvSpPr>
          <p:nvPr>
            <p:ph type="title"/>
          </p:nvPr>
        </p:nvSpPr>
        <p:spPr>
          <a:xfrm>
            <a:off x="1123494" y="2374881"/>
            <a:ext cx="9948024" cy="1913082"/>
          </a:xfrm>
        </p:spPr>
        <p:txBody>
          <a:bodyPr/>
          <a:lstStyle/>
          <a:p>
            <a:r>
              <a:rPr lang="en-US" kern="1200" cap="all" err="1">
                <a:ln w="3175" cmpd="sng">
                  <a:noFill/>
                </a:ln>
                <a:gradFill flip="none" rotWithShape="1">
                  <a:gsLst>
                    <a:gs pos="0">
                      <a:schemeClr val="tx1"/>
                    </a:gs>
                    <a:gs pos="100000">
                      <a:schemeClr val="tx1">
                        <a:lumMod val="65000"/>
                      </a:scheme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mj-lt"/>
                <a:ea typeface="+mj-ea"/>
                <a:cs typeface="+mj-cs"/>
              </a:rPr>
              <a:t>Pilimmaksarniq</a:t>
            </a:r>
            <a:endParaRPr lang="en-US" err="1"/>
          </a:p>
        </p:txBody>
      </p:sp>
      <p:sp>
        <p:nvSpPr>
          <p:cNvPr id="3" name="TextBox 2">
            <a:extLst>
              <a:ext uri="{FF2B5EF4-FFF2-40B4-BE49-F238E27FC236}">
                <a16:creationId xmlns:a16="http://schemas.microsoft.com/office/drawing/2014/main" id="{7D043F85-783D-7248-64A7-C046B2B057CC}"/>
              </a:ext>
            </a:extLst>
          </p:cNvPr>
          <p:cNvSpPr txBox="1"/>
          <p:nvPr/>
        </p:nvSpPr>
        <p:spPr>
          <a:xfrm>
            <a:off x="1120477" y="3827900"/>
            <a:ext cx="5299466" cy="649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kern="1200">
                <a:solidFill>
                  <a:schemeClr val="tx1"/>
                </a:solidFill>
                <a:latin typeface="+mn-lt"/>
                <a:ea typeface="+mn-ea"/>
                <a:cs typeface="+mn-cs"/>
              </a:rPr>
              <a:t>Development of skills through observation, mentoring, practice, and effort.</a:t>
            </a:r>
            <a:endParaRPr lang="en-US"/>
          </a:p>
        </p:txBody>
      </p:sp>
    </p:spTree>
    <p:extLst>
      <p:ext uri="{BB962C8B-B14F-4D97-AF65-F5344CB8AC3E}">
        <p14:creationId xmlns:p14="http://schemas.microsoft.com/office/powerpoint/2010/main" val="93596541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outdoor, person&#10;&#10;Description automatically generated">
            <a:extLst>
              <a:ext uri="{FF2B5EF4-FFF2-40B4-BE49-F238E27FC236}">
                <a16:creationId xmlns:a16="http://schemas.microsoft.com/office/drawing/2014/main" id="{990AB39C-A39F-C0F0-D665-90262F0FE52E}"/>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351173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 outdoor, dune&#10;&#10;Description automatically generated">
            <a:extLst>
              <a:ext uri="{FF2B5EF4-FFF2-40B4-BE49-F238E27FC236}">
                <a16:creationId xmlns:a16="http://schemas.microsoft.com/office/drawing/2014/main" id="{57500212-ADCE-1E2F-F867-09B7D51FC375}"/>
              </a:ext>
            </a:extLst>
          </p:cNvPr>
          <p:cNvPicPr>
            <a:picLocks noChangeAspect="1"/>
          </p:cNvPicPr>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399528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322AE582-417F-6E50-6658-E5BB1DF349F1}"/>
              </a:ext>
            </a:extLst>
          </p:cNvPr>
          <p:cNvPicPr>
            <a:picLocks noChangeAspect="1"/>
          </p:cNvPicPr>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390055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AEC29838-228E-4DBB-993F-4459C0BD8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0">
            <a:extLst>
              <a:ext uri="{FF2B5EF4-FFF2-40B4-BE49-F238E27FC236}">
                <a16:creationId xmlns:a16="http://schemas.microsoft.com/office/drawing/2014/main" id="{EB46DA45-3761-4335-B5CA-E03E76B5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678B38C7-930E-425A-AC28-8C36EE323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B1F63-1CAE-B530-CBC7-3BBAE048BBA4}"/>
              </a:ext>
            </a:extLst>
          </p:cNvPr>
          <p:cNvSpPr>
            <a:spLocks noGrp="1"/>
          </p:cNvSpPr>
          <p:nvPr>
            <p:ph type="title"/>
          </p:nvPr>
        </p:nvSpPr>
        <p:spPr>
          <a:xfrm>
            <a:off x="5144087" y="1510615"/>
            <a:ext cx="4521061" cy="1277123"/>
          </a:xfrm>
        </p:spPr>
        <p:txBody>
          <a:bodyPr>
            <a:normAutofit/>
          </a:bodyPr>
          <a:lstStyle/>
          <a:p>
            <a:pPr defTabSz="306324"/>
            <a:r>
              <a:rPr lang="en-US" sz="2144" kern="1200" cap="all">
                <a:ln w="3175" cmpd="sng">
                  <a:noFill/>
                </a:ln>
                <a:gradFill flip="none" rotWithShape="1">
                  <a:gsLst>
                    <a:gs pos="0">
                      <a:schemeClr val="tx1"/>
                    </a:gs>
                    <a:gs pos="100000">
                      <a:schemeClr val="tx1">
                        <a:lumMod val="65000"/>
                      </a:scheme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mj-lt"/>
                <a:ea typeface="+mj-ea"/>
                <a:cs typeface="+mj-cs"/>
              </a:rPr>
              <a:t>Joseph Idlout</a:t>
            </a:r>
            <a:endParaRPr lang="en-US"/>
          </a:p>
        </p:txBody>
      </p:sp>
      <p:pic>
        <p:nvPicPr>
          <p:cNvPr id="4" name="Picture 4" descr="A picture containing outdoor, person, sky, mountain&#10;&#10;Description automatically generated">
            <a:extLst>
              <a:ext uri="{FF2B5EF4-FFF2-40B4-BE49-F238E27FC236}">
                <a16:creationId xmlns:a16="http://schemas.microsoft.com/office/drawing/2014/main" id="{546AA4BD-7376-8C50-9260-CA8E8E99910E}"/>
              </a:ext>
            </a:extLst>
          </p:cNvPr>
          <p:cNvPicPr>
            <a:picLocks noChangeAspect="1"/>
          </p:cNvPicPr>
          <p:nvPr/>
        </p:nvPicPr>
        <p:blipFill rotWithShape="1">
          <a:blip r:embed="rId2"/>
          <a:srcRect l="62382" t="470" r="3762" b="-627"/>
          <a:stretch/>
        </p:blipFill>
        <p:spPr>
          <a:xfrm>
            <a:off x="2323663" y="1123527"/>
            <a:ext cx="2331927" cy="460480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4" name="Content Placeholder 13">
            <a:extLst>
              <a:ext uri="{FF2B5EF4-FFF2-40B4-BE49-F238E27FC236}">
                <a16:creationId xmlns:a16="http://schemas.microsoft.com/office/drawing/2014/main" id="{19F5CB7A-E476-4B0E-E690-21608E6931F3}"/>
              </a:ext>
            </a:extLst>
          </p:cNvPr>
          <p:cNvSpPr>
            <a:spLocks noGrp="1"/>
          </p:cNvSpPr>
          <p:nvPr>
            <p:ph idx="1"/>
          </p:nvPr>
        </p:nvSpPr>
        <p:spPr>
          <a:xfrm>
            <a:off x="5144087" y="2889907"/>
            <a:ext cx="4724245" cy="2289938"/>
          </a:xfrm>
        </p:spPr>
        <p:txBody>
          <a:bodyPr>
            <a:normAutofit/>
          </a:bodyPr>
          <a:lstStyle/>
          <a:p>
            <a:pPr marL="0" indent="0" defTabSz="306324">
              <a:spcAft>
                <a:spcPts val="402"/>
              </a:spcAft>
              <a:buNone/>
            </a:pPr>
            <a:endParaRPr lang="en-US" sz="1340" kern="1200" cap="small">
              <a:gradFill flip="none" rotWithShape="1">
                <a:gsLst>
                  <a:gs pos="0">
                    <a:schemeClr val="tx1"/>
                  </a:gs>
                  <a:gs pos="100000">
                    <a:schemeClr val="tx1">
                      <a:lumMod val="75000"/>
                    </a:scheme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mbria"/>
              <a:cs typeface="Calibri"/>
            </a:endParaRPr>
          </a:p>
          <a:p>
            <a:pPr>
              <a:buClr>
                <a:srgbClr val="FFFFFF"/>
              </a:buClr>
            </a:pPr>
            <a:endParaRPr lang="en-US">
              <a:effectLst>
                <a:glow rad="38100">
                  <a:prstClr val="black">
                    <a:lumMod val="50000"/>
                    <a:lumOff val="50000"/>
                    <a:alpha val="20000"/>
                  </a:prstClr>
                </a:glow>
                <a:outerShdw blurRad="44450" dist="12700" dir="13860000" algn="tl" rotWithShape="0">
                  <a:srgbClr val="000000">
                    <a:alpha val="20000"/>
                  </a:srgbClr>
                </a:outerShdw>
              </a:effectLst>
              <a:latin typeface="Century Gothic"/>
              <a:ea typeface="Cambria"/>
              <a:cs typeface="Calibri"/>
            </a:endParaRPr>
          </a:p>
        </p:txBody>
      </p:sp>
      <p:sp>
        <p:nvSpPr>
          <p:cNvPr id="3" name="TextBox 2">
            <a:extLst>
              <a:ext uri="{FF2B5EF4-FFF2-40B4-BE49-F238E27FC236}">
                <a16:creationId xmlns:a16="http://schemas.microsoft.com/office/drawing/2014/main" id="{03726D65-6A54-E078-A845-FD0B39BB57E3}"/>
              </a:ext>
            </a:extLst>
          </p:cNvPr>
          <p:cNvSpPr txBox="1"/>
          <p:nvPr/>
        </p:nvSpPr>
        <p:spPr>
          <a:xfrm>
            <a:off x="5064972" y="3750069"/>
            <a:ext cx="5033991" cy="550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12648">
              <a:spcBef>
                <a:spcPct val="20000"/>
              </a:spcBef>
              <a:spcAft>
                <a:spcPts val="402"/>
              </a:spcAft>
            </a:pPr>
            <a:endParaRPr lang="en-US" sz="1206" kern="1200">
              <a:solidFill>
                <a:schemeClr val="tx1"/>
              </a:solidFill>
              <a:latin typeface="Cambria"/>
              <a:ea typeface="+mn-lt"/>
              <a:cs typeface="+mn-lt"/>
            </a:endParaRPr>
          </a:p>
          <a:p>
            <a:pPr marL="191135" indent="-191135" defTabSz="612648">
              <a:spcBef>
                <a:spcPct val="20000"/>
              </a:spcBef>
              <a:spcAft>
                <a:spcPts val="402"/>
              </a:spcAft>
              <a:buFont typeface="Arial"/>
              <a:buChar char="•"/>
            </a:pPr>
            <a:endParaRPr lang="en-US" sz="1200" cap="small">
              <a:latin typeface="Century Gothic"/>
              <a:ea typeface="Cambria"/>
            </a:endParaRPr>
          </a:p>
        </p:txBody>
      </p:sp>
      <p:sp>
        <p:nvSpPr>
          <p:cNvPr id="5" name="TextBox 4">
            <a:extLst>
              <a:ext uri="{FF2B5EF4-FFF2-40B4-BE49-F238E27FC236}">
                <a16:creationId xmlns:a16="http://schemas.microsoft.com/office/drawing/2014/main" id="{75267FBF-3059-34F2-F14E-ECB73D3A732F}"/>
              </a:ext>
            </a:extLst>
          </p:cNvPr>
          <p:cNvSpPr txBox="1"/>
          <p:nvPr/>
        </p:nvSpPr>
        <p:spPr>
          <a:xfrm>
            <a:off x="5288096" y="2588963"/>
            <a:ext cx="40946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Joseph Idlout was the camp leader of </a:t>
            </a:r>
            <a:r>
              <a:rPr lang="en-US" err="1"/>
              <a:t>Aulatsivik</a:t>
            </a:r>
            <a:r>
              <a:rPr lang="en-US"/>
              <a:t> (camp outside of </a:t>
            </a:r>
            <a:r>
              <a:rPr lang="en-US" err="1"/>
              <a:t>Mittimatalik</a:t>
            </a:r>
            <a:r>
              <a:rPr lang="en-US"/>
              <a:t>), and was known to be a great hunter. He became one of the best-known Inuit during the 1950s after he starred in the film "Land of the Long Day" in 1952. </a:t>
            </a:r>
          </a:p>
        </p:txBody>
      </p:sp>
    </p:spTree>
    <p:extLst>
      <p:ext uri="{BB962C8B-B14F-4D97-AF65-F5344CB8AC3E}">
        <p14:creationId xmlns:p14="http://schemas.microsoft.com/office/powerpoint/2010/main" val="267180256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EC29838-228E-4DBB-993F-4459C0BD8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EB46DA45-3761-4335-B5CA-E03E76B5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8B38C7-930E-425A-AC28-8C36EE323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7AEB5-9033-4C4D-ADA4-5C5807EF118C}"/>
              </a:ext>
            </a:extLst>
          </p:cNvPr>
          <p:cNvSpPr>
            <a:spLocks noGrp="1"/>
          </p:cNvSpPr>
          <p:nvPr>
            <p:ph type="title"/>
          </p:nvPr>
        </p:nvSpPr>
        <p:spPr>
          <a:xfrm>
            <a:off x="1123494" y="2469386"/>
            <a:ext cx="9948024" cy="1913082"/>
          </a:xfrm>
        </p:spPr>
        <p:txBody>
          <a:bodyPr/>
          <a:lstStyle/>
          <a:p>
            <a:r>
              <a:rPr lang="en-US" kern="1200" cap="all" err="1">
                <a:ln w="3175" cmpd="sng">
                  <a:noFill/>
                </a:ln>
                <a:gradFill flip="none" rotWithShape="1">
                  <a:gsLst>
                    <a:gs pos="0">
                      <a:schemeClr val="tx1"/>
                    </a:gs>
                    <a:gs pos="100000">
                      <a:schemeClr val="tx1">
                        <a:lumMod val="65000"/>
                      </a:scheme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mj-lt"/>
                <a:ea typeface="+mj-ea"/>
                <a:cs typeface="+mj-cs"/>
              </a:rPr>
              <a:t>Qanuqtuurniq</a:t>
            </a:r>
            <a:endParaRPr lang="en-US" err="1"/>
          </a:p>
        </p:txBody>
      </p:sp>
      <p:sp>
        <p:nvSpPr>
          <p:cNvPr id="3" name="TextBox 2">
            <a:extLst>
              <a:ext uri="{FF2B5EF4-FFF2-40B4-BE49-F238E27FC236}">
                <a16:creationId xmlns:a16="http://schemas.microsoft.com/office/drawing/2014/main" id="{3152A74A-2807-5F28-DF13-61903DB68B59}"/>
              </a:ext>
            </a:extLst>
          </p:cNvPr>
          <p:cNvSpPr txBox="1"/>
          <p:nvPr/>
        </p:nvSpPr>
        <p:spPr>
          <a:xfrm>
            <a:off x="1120477" y="3867088"/>
            <a:ext cx="4377499" cy="3708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kern="1200">
                <a:latin typeface="+mn-lt"/>
                <a:ea typeface="+mn-ea"/>
                <a:cs typeface="+mn-cs"/>
              </a:rPr>
              <a:t>Being</a:t>
            </a:r>
            <a:r>
              <a:rPr lang="en-US"/>
              <a:t> </a:t>
            </a:r>
            <a:r>
              <a:rPr lang="en-US" kern="1200">
                <a:latin typeface="+mn-lt"/>
                <a:ea typeface="+mn-ea"/>
                <a:cs typeface="+mn-cs"/>
              </a:rPr>
              <a:t>innovative</a:t>
            </a:r>
            <a:r>
              <a:rPr lang="en-US"/>
              <a:t> and resourceful</a:t>
            </a:r>
            <a:r>
              <a:rPr lang="en-US" kern="1200">
                <a:latin typeface="+mn-lt"/>
                <a:ea typeface="+mn-ea"/>
                <a:cs typeface="+mn-cs"/>
              </a:rPr>
              <a:t>.</a:t>
            </a:r>
            <a:endParaRPr lang="en-US"/>
          </a:p>
        </p:txBody>
      </p:sp>
    </p:spTree>
    <p:extLst>
      <p:ext uri="{BB962C8B-B14F-4D97-AF65-F5344CB8AC3E}">
        <p14:creationId xmlns:p14="http://schemas.microsoft.com/office/powerpoint/2010/main" val="335514580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10;&#10;Description automatically generated">
            <a:extLst>
              <a:ext uri="{FF2B5EF4-FFF2-40B4-BE49-F238E27FC236}">
                <a16:creationId xmlns:a16="http://schemas.microsoft.com/office/drawing/2014/main" id="{BECDD4BC-F90D-4B96-A113-1CC0BD18ADA8}"/>
              </a:ext>
            </a:extLst>
          </p:cNvPr>
          <p:cNvPicPr>
            <a:picLocks noChangeAspect="1"/>
          </p:cNvPicPr>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19517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72239424-F308-DFC3-29AB-8448758D7CE2}"/>
              </a:ext>
            </a:extLst>
          </p:cNvPr>
          <p:cNvPicPr>
            <a:picLocks noChangeAspect="1"/>
          </p:cNvPicPr>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1745266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31ECD42-FA60-4002-351D-50F3A35DA2BF}"/>
              </a:ext>
            </a:extLst>
          </p:cNvPr>
          <p:cNvPicPr>
            <a:picLocks noChangeAspect="1"/>
          </p:cNvPicPr>
          <p:nvPr/>
        </p:nvPicPr>
        <p:blipFill>
          <a:blip r:embed="rId2"/>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2064603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C29838-228E-4DBB-993F-4459C0BD8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46DA45-3761-4335-B5CA-E03E76B5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8B38C7-930E-425A-AC28-8C36EE323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0561A-CB88-DE2F-DA5E-7E69A9FF1D02}"/>
              </a:ext>
            </a:extLst>
          </p:cNvPr>
          <p:cNvSpPr>
            <a:spLocks noGrp="1"/>
          </p:cNvSpPr>
          <p:nvPr>
            <p:ph type="title"/>
          </p:nvPr>
        </p:nvSpPr>
        <p:spPr>
          <a:xfrm>
            <a:off x="1120477" y="2079442"/>
            <a:ext cx="9951041" cy="1913662"/>
          </a:xfrm>
        </p:spPr>
        <p:txBody>
          <a:bodyPr/>
          <a:lstStyle/>
          <a:p>
            <a:r>
              <a:rPr lang="en-US" kern="1200" cap="all" err="1">
                <a:ln w="3175" cmpd="sng">
                  <a:noFill/>
                </a:ln>
                <a:gradFill flip="none" rotWithShape="1">
                  <a:gsLst>
                    <a:gs pos="0">
                      <a:schemeClr val="tx1"/>
                    </a:gs>
                    <a:gs pos="100000">
                      <a:schemeClr val="tx1">
                        <a:lumMod val="65000"/>
                      </a:scheme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mj-lt"/>
                <a:ea typeface="+mj-ea"/>
                <a:cs typeface="+mj-cs"/>
              </a:rPr>
              <a:t>Inuuqatigiitsiarniq</a:t>
            </a:r>
            <a:endParaRPr lang="en-US" err="1"/>
          </a:p>
        </p:txBody>
      </p:sp>
      <p:sp>
        <p:nvSpPr>
          <p:cNvPr id="3" name="TextBox 2">
            <a:extLst>
              <a:ext uri="{FF2B5EF4-FFF2-40B4-BE49-F238E27FC236}">
                <a16:creationId xmlns:a16="http://schemas.microsoft.com/office/drawing/2014/main" id="{CC3F4B78-B8E6-329B-3D54-004030AA2C70}"/>
              </a:ext>
            </a:extLst>
          </p:cNvPr>
          <p:cNvSpPr txBox="1"/>
          <p:nvPr/>
        </p:nvSpPr>
        <p:spPr>
          <a:xfrm>
            <a:off x="1322274" y="3517213"/>
            <a:ext cx="4065262" cy="6492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kern="1200">
                <a:solidFill>
                  <a:schemeClr val="tx1"/>
                </a:solidFill>
                <a:latin typeface="+mn-lt"/>
                <a:ea typeface="+mn-lt"/>
                <a:cs typeface="+mn-lt"/>
              </a:rPr>
              <a:t>Respecting others, relationships and caring for people</a:t>
            </a:r>
            <a:endParaRPr lang="en-US"/>
          </a:p>
        </p:txBody>
      </p:sp>
    </p:spTree>
    <p:extLst>
      <p:ext uri="{BB962C8B-B14F-4D97-AF65-F5344CB8AC3E}">
        <p14:creationId xmlns:p14="http://schemas.microsoft.com/office/powerpoint/2010/main" val="318774423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84BF3B35-E1F6-F012-7339-6C973E71418E}"/>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94002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F12FCC2F-6D82-76ED-84F0-63EB2A1A2611}"/>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75046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 name="Picture 2" descr="A picture containing text, posing&#10;&#10;Description automatically generated">
            <a:extLst>
              <a:ext uri="{FF2B5EF4-FFF2-40B4-BE49-F238E27FC236}">
                <a16:creationId xmlns:a16="http://schemas.microsoft.com/office/drawing/2014/main" id="{107139F3-A7B0-49FE-8171-65FCEB611B68}"/>
              </a:ext>
            </a:extLst>
          </p:cNvPr>
          <p:cNvPicPr>
            <a:picLocks noChangeAspect="1"/>
          </p:cNvPicPr>
          <p:nvPr/>
        </p:nvPicPr>
        <p:blipFill rotWithShape="1">
          <a:blip r:embed="rId3"/>
          <a:srcRect t="15730"/>
          <a:stretch/>
        </p:blipFill>
        <p:spPr>
          <a:xfrm>
            <a:off x="20" y="10"/>
            <a:ext cx="12191980" cy="6857990"/>
          </a:xfrm>
          <a:prstGeom prst="rect">
            <a:avLst/>
          </a:prstGeom>
        </p:spPr>
      </p:pic>
    </p:spTree>
    <p:extLst>
      <p:ext uri="{BB962C8B-B14F-4D97-AF65-F5344CB8AC3E}">
        <p14:creationId xmlns:p14="http://schemas.microsoft.com/office/powerpoint/2010/main" val="151059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1CF5-878E-1302-5E90-7770BF42F4CE}"/>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37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Final Discussion Questions:</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TextBox 2">
            <a:extLst>
              <a:ext uri="{FF2B5EF4-FFF2-40B4-BE49-F238E27FC236}">
                <a16:creationId xmlns:a16="http://schemas.microsoft.com/office/drawing/2014/main" id="{F15F83BE-79E4-6423-6153-4BB10F86A4CE}"/>
              </a:ext>
            </a:extLst>
          </p:cNvPr>
          <p:cNvGraphicFramePr/>
          <p:nvPr>
            <p:extLst>
              <p:ext uri="{D42A27DB-BD31-4B8C-83A1-F6EECF244321}">
                <p14:modId xmlns:p14="http://schemas.microsoft.com/office/powerpoint/2010/main" val="3623302042"/>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78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1CF5-878E-1302-5E90-7770BF42F4CE}"/>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3700" dirty="0"/>
              <a:t>Creative response</a:t>
            </a:r>
            <a:r>
              <a:rPr lang="en-US" sz="37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TextBox 2">
            <a:extLst>
              <a:ext uri="{FF2B5EF4-FFF2-40B4-BE49-F238E27FC236}">
                <a16:creationId xmlns:a16="http://schemas.microsoft.com/office/drawing/2014/main" id="{F15F83BE-79E4-6423-6153-4BB10F86A4CE}"/>
              </a:ext>
            </a:extLst>
          </p:cNvPr>
          <p:cNvGraphicFramePr/>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06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B15A-E831-E4AB-13F0-7F419CE14FA8}"/>
              </a:ext>
            </a:extLst>
          </p:cNvPr>
          <p:cNvSpPr>
            <a:spLocks noGrp="1"/>
          </p:cNvSpPr>
          <p:nvPr>
            <p:ph type="title"/>
          </p:nvPr>
        </p:nvSpPr>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WHAT WAS HAPPENING IN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iNUIT</a:t>
            </a:r>
            <a:r>
              <a:rPr lang="en-US"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nuNANGAT</a:t>
            </a:r>
            <a:r>
              <a:rPr lang="en-US" dirty="0">
                <a:effectLst>
                  <a:glow rad="38100">
                    <a:prstClr val="black">
                      <a:lumMod val="65000"/>
                      <a:lumOff val="35000"/>
                      <a:alpha val="40000"/>
                    </a:prstClr>
                  </a:glow>
                  <a:outerShdw blurRad="28575" dist="38100" dir="14040000" algn="tl" rotWithShape="0">
                    <a:srgbClr val="000000">
                      <a:alpha val="25000"/>
                    </a:srgbClr>
                  </a:outerShdw>
                </a:effectLst>
              </a:rPr>
              <a:t> DURING THIS TIME? (1950-1960)</a:t>
            </a:r>
            <a:endParaRPr lang="en-US" dirty="0"/>
          </a:p>
        </p:txBody>
      </p:sp>
      <p:sp>
        <p:nvSpPr>
          <p:cNvPr id="3" name="TextBox 2">
            <a:extLst>
              <a:ext uri="{FF2B5EF4-FFF2-40B4-BE49-F238E27FC236}">
                <a16:creationId xmlns:a16="http://schemas.microsoft.com/office/drawing/2014/main" id="{11CCB7F2-7B19-5401-68CC-028788A5A9AB}"/>
              </a:ext>
            </a:extLst>
          </p:cNvPr>
          <p:cNvSpPr txBox="1"/>
          <p:nvPr/>
        </p:nvSpPr>
        <p:spPr>
          <a:xfrm>
            <a:off x="1266940" y="2423711"/>
            <a:ext cx="87033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High Arctic Relocations</a:t>
            </a:r>
          </a:p>
          <a:p>
            <a:pPr marL="285750" indent="-285750">
              <a:buFont typeface="Arial"/>
              <a:buChar char="•"/>
            </a:pPr>
            <a:r>
              <a:rPr lang="en-US" dirty="0"/>
              <a:t>Dog slaughters</a:t>
            </a:r>
          </a:p>
          <a:p>
            <a:pPr marL="285750" indent="-285750">
              <a:buFont typeface="Arial"/>
              <a:buChar char="•"/>
            </a:pPr>
            <a:r>
              <a:rPr lang="en-US" dirty="0"/>
              <a:t>Inuit moved into permanent settlements</a:t>
            </a:r>
          </a:p>
        </p:txBody>
      </p:sp>
    </p:spTree>
    <p:extLst>
      <p:ext uri="{BB962C8B-B14F-4D97-AF65-F5344CB8AC3E}">
        <p14:creationId xmlns:p14="http://schemas.microsoft.com/office/powerpoint/2010/main" val="163809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7B79-D5F1-F016-931D-CBB4760E9606}"/>
              </a:ext>
            </a:extLst>
          </p:cNvPr>
          <p:cNvSpPr>
            <a:spLocks noGrp="1"/>
          </p:cNvSpPr>
          <p:nvPr>
            <p:ph type="title"/>
          </p:nvPr>
        </p:nvSpPr>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Citations</a:t>
            </a:r>
            <a:endParaRPr lang="en-US" dirty="0"/>
          </a:p>
        </p:txBody>
      </p:sp>
      <p:sp>
        <p:nvSpPr>
          <p:cNvPr id="3" name="TextBox 2">
            <a:extLst>
              <a:ext uri="{FF2B5EF4-FFF2-40B4-BE49-F238E27FC236}">
                <a16:creationId xmlns:a16="http://schemas.microsoft.com/office/drawing/2014/main" id="{B949FE61-13FB-BEC0-EC91-FFF38818F5D5}"/>
              </a:ext>
            </a:extLst>
          </p:cNvPr>
          <p:cNvSpPr txBox="1"/>
          <p:nvPr/>
        </p:nvSpPr>
        <p:spPr>
          <a:xfrm>
            <a:off x="1096536" y="2174487"/>
            <a:ext cx="917187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mn-lt"/>
                <a:cs typeface="+mn-lt"/>
              </a:rPr>
              <a:t>Karine</a:t>
            </a:r>
            <a:r>
              <a:rPr lang="en-US" dirty="0">
                <a:ea typeface="+mn-lt"/>
                <a:cs typeface="+mn-lt"/>
              </a:rPr>
              <a:t> Duhamel “Life on The Land” in </a:t>
            </a:r>
            <a:r>
              <a:rPr lang="en-US" i="1" dirty="0">
                <a:ea typeface="+mn-lt"/>
                <a:cs typeface="+mn-lt"/>
              </a:rPr>
              <a:t>Canada’s History. </a:t>
            </a:r>
            <a:r>
              <a:rPr lang="en-US" dirty="0">
                <a:ea typeface="+mn-lt"/>
                <a:cs typeface="+mn-lt"/>
              </a:rPr>
              <a:t>September 2, 2021.</a:t>
            </a:r>
            <a:r>
              <a:rPr lang="en-US" i="1" dirty="0">
                <a:ea typeface="+mn-lt"/>
                <a:cs typeface="+mn-lt"/>
              </a:rPr>
              <a:t> </a:t>
            </a:r>
            <a:r>
              <a:rPr lang="en-US" dirty="0">
                <a:ea typeface="+mn-lt"/>
                <a:cs typeface="+mn-lt"/>
              </a:rPr>
              <a:t>Accessed online at </a:t>
            </a:r>
            <a:r>
              <a:rPr lang="en-US" dirty="0">
                <a:ea typeface="+mn-lt"/>
                <a:cs typeface="+mn-lt"/>
                <a:hlinkClick r:id="rId2"/>
              </a:rPr>
              <a:t>https://www.canadashistory.ca/explore/first-nations-inuit-metis/life-on-the-land</a:t>
            </a:r>
          </a:p>
          <a:p>
            <a:endParaRPr lang="en-US" dirty="0"/>
          </a:p>
          <a:p>
            <a:r>
              <a:rPr lang="en-US" dirty="0"/>
              <a:t>Heather Campbell, "</a:t>
            </a:r>
            <a:r>
              <a:rPr lang="en-US" dirty="0" err="1"/>
              <a:t>Tunniit</a:t>
            </a:r>
            <a:r>
              <a:rPr lang="en-US" dirty="0"/>
              <a:t>/Tattoos The Complicated History of Photographing Inuit Tattoos" in </a:t>
            </a:r>
            <a:r>
              <a:rPr lang="en-US" i="1" dirty="0"/>
              <a:t>Library and Archives Canada Blog. </a:t>
            </a:r>
            <a:r>
              <a:rPr lang="en-US" dirty="0"/>
              <a:t>January 14, 2021. Accessed online at </a:t>
            </a:r>
            <a:r>
              <a:rPr lang="en-US" dirty="0">
                <a:ea typeface="+mn-lt"/>
                <a:cs typeface="+mn-lt"/>
                <a:hlinkClick r:id="rId3"/>
              </a:rPr>
              <a:t>https://thediscoverblog.com/2021/01/14/tunniit-tattoos-the-complicated-history-of-photographing-inuit-tattoos/</a:t>
            </a:r>
            <a:endParaRPr lang="en-US" dirty="0"/>
          </a:p>
          <a:p>
            <a:endParaRPr lang="en-US" dirty="0"/>
          </a:p>
          <a:p>
            <a:r>
              <a:rPr lang="en-US" dirty="0"/>
              <a:t>Idlout's photographs are housed in the </a:t>
            </a:r>
            <a:r>
              <a:rPr lang="en-US" dirty="0">
                <a:ea typeface="+mn-lt"/>
                <a:cs typeface="+mn-lt"/>
              </a:rPr>
              <a:t>Douglas Wilkinson fonds (in the Nunavut Archives). </a:t>
            </a:r>
            <a:endParaRPr lang="en-US" dirty="0"/>
          </a:p>
        </p:txBody>
      </p:sp>
    </p:spTree>
    <p:extLst>
      <p:ext uri="{BB962C8B-B14F-4D97-AF65-F5344CB8AC3E}">
        <p14:creationId xmlns:p14="http://schemas.microsoft.com/office/powerpoint/2010/main" val="121903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68A-6C2E-C41D-8D07-DFB1EE884BC5}"/>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lnSpc>
                <a:spcPct val="90000"/>
              </a:lnSpc>
            </a:pPr>
            <a:r>
              <a:rPr lang="en-US" sz="3400">
                <a:effectLst>
                  <a:glow rad="38100">
                    <a:schemeClr val="bg1">
                      <a:lumMod val="65000"/>
                      <a:lumOff val="35000"/>
                      <a:alpha val="50000"/>
                    </a:schemeClr>
                  </a:glow>
                  <a:outerShdw blurRad="28575" dist="31750" dir="13200000" algn="tl" rotWithShape="0">
                    <a:srgbClr val="000000">
                      <a:alpha val="25000"/>
                    </a:srgbClr>
                  </a:outerShdw>
                </a:effectLst>
              </a:rPr>
              <a:t>Photographs of Inuit Taken by Qallunaat</a:t>
            </a:r>
          </a:p>
        </p:txBody>
      </p:sp>
      <p:pic>
        <p:nvPicPr>
          <p:cNvPr id="5" name="Picture 5" descr="A picture containing close, blur&#10;&#10;Description automatically generated">
            <a:extLst>
              <a:ext uri="{FF2B5EF4-FFF2-40B4-BE49-F238E27FC236}">
                <a16:creationId xmlns:a16="http://schemas.microsoft.com/office/drawing/2014/main" id="{4E24A93F-019F-8A0E-9E8B-BC18171DC5A7}"/>
              </a:ext>
            </a:extLst>
          </p:cNvPr>
          <p:cNvPicPr>
            <a:picLocks noChangeAspect="1"/>
          </p:cNvPicPr>
          <p:nvPr/>
        </p:nvPicPr>
        <p:blipFill rotWithShape="1">
          <a:blip r:embed="rId4"/>
          <a:srcRect t="11054" r="-2" b="4097"/>
          <a:stretch/>
        </p:blipFill>
        <p:spPr>
          <a:xfrm>
            <a:off x="20" y="10"/>
            <a:ext cx="7574515" cy="4273816"/>
          </a:xfrm>
          <a:prstGeom prst="rect">
            <a:avLst/>
          </a:prstGeom>
        </p:spPr>
      </p:pic>
      <p:pic>
        <p:nvPicPr>
          <p:cNvPr id="4" name="Picture 4">
            <a:extLst>
              <a:ext uri="{FF2B5EF4-FFF2-40B4-BE49-F238E27FC236}">
                <a16:creationId xmlns:a16="http://schemas.microsoft.com/office/drawing/2014/main" id="{D4C74A61-82DB-EBE7-80A7-53428E541E42}"/>
              </a:ext>
            </a:extLst>
          </p:cNvPr>
          <p:cNvPicPr>
            <a:picLocks noGrp="1" noChangeAspect="1"/>
          </p:cNvPicPr>
          <p:nvPr>
            <p:ph idx="1"/>
          </p:nvPr>
        </p:nvPicPr>
        <p:blipFill rotWithShape="1">
          <a:blip r:embed="rId5"/>
          <a:srcRect t="2612" b="33986"/>
          <a:stretch/>
        </p:blipFill>
        <p:spPr>
          <a:xfrm>
            <a:off x="7574535" y="10"/>
            <a:ext cx="4617465" cy="4273816"/>
          </a:xfrm>
          <a:prstGeom prst="rect">
            <a:avLst/>
          </a:prstGeom>
        </p:spPr>
      </p:pic>
      <p:sp>
        <p:nvSpPr>
          <p:cNvPr id="6" name="TextBox 5">
            <a:extLst>
              <a:ext uri="{FF2B5EF4-FFF2-40B4-BE49-F238E27FC236}">
                <a16:creationId xmlns:a16="http://schemas.microsoft.com/office/drawing/2014/main" id="{AB9CF096-318E-1DC0-FBD9-460DEFD19BC5}"/>
              </a:ext>
            </a:extLst>
          </p:cNvPr>
          <p:cNvSpPr txBox="1"/>
          <p:nvPr/>
        </p:nvSpPr>
        <p:spPr>
          <a:xfrm>
            <a:off x="1910365" y="5688169"/>
            <a:ext cx="8549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hlinkClick r:id="rId6"/>
              </a:rPr>
              <a:t>https://www.canadashistory.ca/explore/first-nations-inuit-metis/life-on-the-land</a:t>
            </a:r>
            <a:endParaRPr lang="en-US"/>
          </a:p>
        </p:txBody>
      </p:sp>
    </p:spTree>
    <p:extLst>
      <p:ext uri="{BB962C8B-B14F-4D97-AF65-F5344CB8AC3E}">
        <p14:creationId xmlns:p14="http://schemas.microsoft.com/office/powerpoint/2010/main" val="27904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person&#10;&#10;Description automatically generated">
            <a:extLst>
              <a:ext uri="{FF2B5EF4-FFF2-40B4-BE49-F238E27FC236}">
                <a16:creationId xmlns:a16="http://schemas.microsoft.com/office/drawing/2014/main" id="{4AF21D7F-15EC-8B9C-F398-5F892C953F9E}"/>
              </a:ext>
            </a:extLst>
          </p:cNvPr>
          <p:cNvPicPr>
            <a:picLocks noChangeAspect="1"/>
          </p:cNvPicPr>
          <p:nvPr/>
        </p:nvPicPr>
        <p:blipFill>
          <a:blip r:embed="rId2"/>
          <a:stretch>
            <a:fillRect/>
          </a:stretch>
        </p:blipFill>
        <p:spPr>
          <a:xfrm>
            <a:off x="3310467" y="643467"/>
            <a:ext cx="5571066" cy="5571066"/>
          </a:xfrm>
          <a:prstGeom prst="rect">
            <a:avLst/>
          </a:prstGeom>
        </p:spPr>
      </p:pic>
      <p:sp>
        <p:nvSpPr>
          <p:cNvPr id="3" name="TextBox 2">
            <a:extLst>
              <a:ext uri="{FF2B5EF4-FFF2-40B4-BE49-F238E27FC236}">
                <a16:creationId xmlns:a16="http://schemas.microsoft.com/office/drawing/2014/main" id="{4867C1C8-E637-A9B4-5A62-22A59313A3BA}"/>
              </a:ext>
            </a:extLst>
          </p:cNvPr>
          <p:cNvSpPr txBox="1"/>
          <p:nvPr/>
        </p:nvSpPr>
        <p:spPr>
          <a:xfrm>
            <a:off x="8972281" y="965915"/>
            <a:ext cx="27432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mbria"/>
                <a:ea typeface="Cambria"/>
                <a:cs typeface="Calibri"/>
              </a:rPr>
              <a:t>An [Inuk] woman identified as Louisa scrapes an ice window inside an igloo at </a:t>
            </a:r>
            <a:r>
              <a:rPr lang="en-US" sz="1400" err="1">
                <a:solidFill>
                  <a:schemeClr val="bg1"/>
                </a:solidFill>
                <a:latin typeface="Cambria"/>
                <a:ea typeface="Cambria"/>
                <a:cs typeface="Calibri"/>
              </a:rPr>
              <a:t>Povungnetuk</a:t>
            </a:r>
            <a:r>
              <a:rPr lang="en-US" sz="1400">
                <a:solidFill>
                  <a:schemeClr val="bg1"/>
                </a:solidFill>
                <a:latin typeface="Cambria"/>
                <a:ea typeface="Cambria"/>
                <a:cs typeface="Calibri"/>
              </a:rPr>
              <a:t>, in what’s now Nunavut, in a 1959 photo by Richard Harrington.</a:t>
            </a:r>
            <a:endParaRPr lang="en-US" sz="1400">
              <a:solidFill>
                <a:schemeClr val="bg1"/>
              </a:solidFill>
              <a:latin typeface="Cambria"/>
              <a:ea typeface="Cambria"/>
            </a:endParaRPr>
          </a:p>
        </p:txBody>
      </p:sp>
      <p:sp>
        <p:nvSpPr>
          <p:cNvPr id="4" name="TextBox 3">
            <a:extLst>
              <a:ext uri="{FF2B5EF4-FFF2-40B4-BE49-F238E27FC236}">
                <a16:creationId xmlns:a16="http://schemas.microsoft.com/office/drawing/2014/main" id="{BA63B359-B026-9B7B-7B8C-3ABD952E9F1D}"/>
              </a:ext>
            </a:extLst>
          </p:cNvPr>
          <p:cNvSpPr txBox="1"/>
          <p:nvPr/>
        </p:nvSpPr>
        <p:spPr>
          <a:xfrm>
            <a:off x="6868732" y="6214055"/>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cap="all">
                <a:solidFill>
                  <a:schemeClr val="bg1"/>
                </a:solidFill>
                <a:ea typeface="+mn-lt"/>
                <a:cs typeface="+mn-lt"/>
              </a:rPr>
              <a:t>HBCA-1987-363-E-435-016</a:t>
            </a:r>
            <a:endParaRPr lang="en-US" sz="900">
              <a:solidFill>
                <a:schemeClr val="bg1"/>
              </a:solidFill>
            </a:endParaRPr>
          </a:p>
        </p:txBody>
      </p:sp>
      <p:sp>
        <p:nvSpPr>
          <p:cNvPr id="5" name="TextBox 4">
            <a:extLst>
              <a:ext uri="{FF2B5EF4-FFF2-40B4-BE49-F238E27FC236}">
                <a16:creationId xmlns:a16="http://schemas.microsoft.com/office/drawing/2014/main" id="{2018CA3F-206C-E39D-C12E-381ECEE7EE86}"/>
              </a:ext>
            </a:extLst>
          </p:cNvPr>
          <p:cNvSpPr txBox="1"/>
          <p:nvPr/>
        </p:nvSpPr>
        <p:spPr>
          <a:xfrm>
            <a:off x="566615" y="1133230"/>
            <a:ext cx="27431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chemeClr val="bg1"/>
                </a:solidFill>
              </a:rPr>
              <a:t>What do you see in this photo?</a:t>
            </a:r>
          </a:p>
          <a:p>
            <a:pPr marL="285750" indent="-285750">
              <a:buFont typeface="Arial"/>
              <a:buChar char="•"/>
            </a:pPr>
            <a:endParaRPr lang="en-US">
              <a:solidFill>
                <a:schemeClr val="bg1"/>
              </a:solidFill>
            </a:endParaRPr>
          </a:p>
          <a:p>
            <a:pPr marL="285750" indent="-285750">
              <a:buFont typeface="Arial"/>
              <a:buChar char="•"/>
            </a:pPr>
            <a:r>
              <a:rPr lang="en-US" dirty="0">
                <a:solidFill>
                  <a:schemeClr val="bg1"/>
                </a:solidFill>
              </a:rPr>
              <a:t>Does anything catch your eye?</a:t>
            </a:r>
          </a:p>
          <a:p>
            <a:pPr marL="285750" indent="-285750">
              <a:buFont typeface="Arial"/>
              <a:buChar char="•"/>
            </a:pPr>
            <a:endParaRPr lang="en-US">
              <a:solidFill>
                <a:schemeClr val="bg1"/>
              </a:solidFill>
            </a:endParaRPr>
          </a:p>
          <a:p>
            <a:pPr marL="285750" indent="-285750">
              <a:buFont typeface="Arial"/>
              <a:buChar char="•"/>
            </a:pPr>
            <a:r>
              <a:rPr lang="en-US" dirty="0">
                <a:solidFill>
                  <a:schemeClr val="bg1"/>
                </a:solidFill>
              </a:rPr>
              <a:t>How does it make you think about Inuit and Inuit culture?</a:t>
            </a:r>
          </a:p>
        </p:txBody>
      </p:sp>
      <p:sp>
        <p:nvSpPr>
          <p:cNvPr id="6" name="TextBox 5">
            <a:extLst>
              <a:ext uri="{FF2B5EF4-FFF2-40B4-BE49-F238E27FC236}">
                <a16:creationId xmlns:a16="http://schemas.microsoft.com/office/drawing/2014/main" id="{14BA9221-972C-62C5-CA68-77E1E6541E80}"/>
              </a:ext>
            </a:extLst>
          </p:cNvPr>
          <p:cNvSpPr txBox="1"/>
          <p:nvPr/>
        </p:nvSpPr>
        <p:spPr>
          <a:xfrm>
            <a:off x="8976731" y="547339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solidFill>
                  <a:schemeClr val="bg1"/>
                </a:solidFill>
                <a:latin typeface="Cambria"/>
                <a:ea typeface="Cambria"/>
              </a:rPr>
              <a:t>Karine</a:t>
            </a:r>
            <a:r>
              <a:rPr lang="en-US" sz="1200" dirty="0">
                <a:solidFill>
                  <a:schemeClr val="bg1"/>
                </a:solidFill>
                <a:latin typeface="Cambria"/>
                <a:ea typeface="Cambria"/>
              </a:rPr>
              <a:t> Duhamel “Life on The Land” in </a:t>
            </a:r>
            <a:r>
              <a:rPr lang="en-US" sz="1200" i="1" dirty="0">
                <a:solidFill>
                  <a:schemeClr val="bg1"/>
                </a:solidFill>
                <a:latin typeface="Cambria"/>
                <a:ea typeface="Cambria"/>
              </a:rPr>
              <a:t>Canada’s History. </a:t>
            </a:r>
            <a:r>
              <a:rPr lang="en-US" sz="1200" dirty="0">
                <a:solidFill>
                  <a:schemeClr val="bg1"/>
                </a:solidFill>
                <a:latin typeface="Cambria"/>
                <a:ea typeface="Cambria"/>
              </a:rPr>
              <a:t>September 2, 2021.</a:t>
            </a:r>
            <a:endParaRPr lang="en-US" sz="1200" dirty="0">
              <a:solidFill>
                <a:schemeClr val="bg1"/>
              </a:solidFill>
            </a:endParaRPr>
          </a:p>
        </p:txBody>
      </p:sp>
    </p:spTree>
    <p:extLst>
      <p:ext uri="{BB962C8B-B14F-4D97-AF65-F5344CB8AC3E}">
        <p14:creationId xmlns:p14="http://schemas.microsoft.com/office/powerpoint/2010/main" val="336062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7AD48D64-01E4-8E36-4ED8-7AF93D3BF1C5}"/>
              </a:ext>
            </a:extLst>
          </p:cNvPr>
          <p:cNvPicPr>
            <a:picLocks noChangeAspect="1"/>
          </p:cNvPicPr>
          <p:nvPr/>
        </p:nvPicPr>
        <p:blipFill>
          <a:blip r:embed="rId2"/>
          <a:stretch>
            <a:fillRect/>
          </a:stretch>
        </p:blipFill>
        <p:spPr>
          <a:xfrm>
            <a:off x="4187910" y="643467"/>
            <a:ext cx="3816180" cy="5571066"/>
          </a:xfrm>
          <a:prstGeom prst="rect">
            <a:avLst/>
          </a:prstGeom>
        </p:spPr>
      </p:pic>
      <p:sp>
        <p:nvSpPr>
          <p:cNvPr id="3" name="TextBox 2">
            <a:extLst>
              <a:ext uri="{FF2B5EF4-FFF2-40B4-BE49-F238E27FC236}">
                <a16:creationId xmlns:a16="http://schemas.microsoft.com/office/drawing/2014/main" id="{8512EB01-CB19-70E7-AE51-337387A0B278}"/>
              </a:ext>
            </a:extLst>
          </p:cNvPr>
          <p:cNvSpPr txBox="1"/>
          <p:nvPr/>
        </p:nvSpPr>
        <p:spPr>
          <a:xfrm>
            <a:off x="8221014" y="965915"/>
            <a:ext cx="349446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latin typeface="Cambria"/>
                <a:ea typeface="Cambria"/>
                <a:cs typeface="Times New Roman"/>
              </a:rPr>
              <a:t>Henry Aod-la-</a:t>
            </a:r>
            <a:r>
              <a:rPr lang="en-US" sz="1400" err="1">
                <a:solidFill>
                  <a:schemeClr val="bg1"/>
                </a:solidFill>
                <a:latin typeface="Cambria"/>
                <a:ea typeface="Cambria"/>
                <a:cs typeface="Times New Roman"/>
              </a:rPr>
              <a:t>toak</a:t>
            </a:r>
            <a:r>
              <a:rPr lang="en-US" sz="1400">
                <a:solidFill>
                  <a:schemeClr val="bg1"/>
                </a:solidFill>
                <a:latin typeface="Cambria"/>
                <a:ea typeface="Cambria"/>
                <a:cs typeface="Times New Roman"/>
              </a:rPr>
              <a:t> wears a pair of wooden goggles that was used to prevent snow blindness. The undated photo is by Canon J.H. Webster, an Anglican missionary who ministered in Coppermine, N.W.T., from the 1930s to the 1950s. It appeared in the March 1949 issue in an article on life in the Coronation Gulf region of what’s now Nunavut.</a:t>
            </a:r>
          </a:p>
        </p:txBody>
      </p:sp>
      <p:sp>
        <p:nvSpPr>
          <p:cNvPr id="4" name="TextBox 3">
            <a:extLst>
              <a:ext uri="{FF2B5EF4-FFF2-40B4-BE49-F238E27FC236}">
                <a16:creationId xmlns:a16="http://schemas.microsoft.com/office/drawing/2014/main" id="{86344833-09E0-E3B7-8189-C753C74474FE}"/>
              </a:ext>
            </a:extLst>
          </p:cNvPr>
          <p:cNvSpPr txBox="1"/>
          <p:nvPr/>
        </p:nvSpPr>
        <p:spPr>
          <a:xfrm>
            <a:off x="6042338" y="6214055"/>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cap="all">
                <a:solidFill>
                  <a:schemeClr val="bg1"/>
                </a:solidFill>
                <a:ea typeface="+mn-lt"/>
                <a:cs typeface="+mn-lt"/>
              </a:rPr>
              <a:t>HBCA-1987-363-E-152-004A</a:t>
            </a:r>
          </a:p>
        </p:txBody>
      </p:sp>
      <p:sp>
        <p:nvSpPr>
          <p:cNvPr id="5" name="TextBox 4">
            <a:extLst>
              <a:ext uri="{FF2B5EF4-FFF2-40B4-BE49-F238E27FC236}">
                <a16:creationId xmlns:a16="http://schemas.microsoft.com/office/drawing/2014/main" id="{5521ECB0-E260-19EF-B44B-08211F7B324F}"/>
              </a:ext>
            </a:extLst>
          </p:cNvPr>
          <p:cNvSpPr txBox="1"/>
          <p:nvPr/>
        </p:nvSpPr>
        <p:spPr>
          <a:xfrm>
            <a:off x="1103923" y="1533769"/>
            <a:ext cx="2743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chemeClr val="bg1"/>
                </a:solidFill>
              </a:rPr>
              <a:t>What do you see in this photo?</a:t>
            </a:r>
          </a:p>
          <a:p>
            <a:pPr marL="285750" indent="-285750">
              <a:buFont typeface="Arial"/>
              <a:buChar char="•"/>
            </a:pPr>
            <a:r>
              <a:rPr lang="en-US" dirty="0">
                <a:solidFill>
                  <a:schemeClr val="bg1"/>
                </a:solidFill>
              </a:rPr>
              <a:t>What does it tell you about Inuit and Inuit culture? </a:t>
            </a:r>
          </a:p>
          <a:p>
            <a:pPr marL="285750" indent="-285750">
              <a:buFont typeface="Arial"/>
              <a:buChar char="•"/>
            </a:pPr>
            <a:endParaRPr lang="en-US">
              <a:solidFill>
                <a:schemeClr val="bg1"/>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D5587E16-B274-CE55-C462-A4CB27AF8267}"/>
              </a:ext>
            </a:extLst>
          </p:cNvPr>
          <p:cNvSpPr txBox="1"/>
          <p:nvPr/>
        </p:nvSpPr>
        <p:spPr>
          <a:xfrm>
            <a:off x="8465633" y="547339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solidFill>
                  <a:schemeClr val="bg1"/>
                </a:solidFill>
                <a:latin typeface="Cambria"/>
                <a:ea typeface="Cambria"/>
              </a:rPr>
              <a:t>Karine</a:t>
            </a:r>
            <a:r>
              <a:rPr lang="en-US" sz="1200" dirty="0">
                <a:solidFill>
                  <a:schemeClr val="bg1"/>
                </a:solidFill>
                <a:latin typeface="Cambria"/>
                <a:ea typeface="Cambria"/>
              </a:rPr>
              <a:t> Duhamel “Life on The Land” in </a:t>
            </a:r>
            <a:r>
              <a:rPr lang="en-US" sz="1200" i="1" dirty="0">
                <a:solidFill>
                  <a:schemeClr val="bg1"/>
                </a:solidFill>
                <a:latin typeface="Cambria"/>
                <a:ea typeface="Cambria"/>
              </a:rPr>
              <a:t>Canada’s History. </a:t>
            </a:r>
            <a:r>
              <a:rPr lang="en-US" sz="1200" dirty="0">
                <a:solidFill>
                  <a:schemeClr val="bg1"/>
                </a:solidFill>
                <a:latin typeface="Cambria"/>
                <a:ea typeface="Cambria"/>
              </a:rPr>
              <a:t>September 2, 2021.</a:t>
            </a:r>
          </a:p>
        </p:txBody>
      </p:sp>
    </p:spTree>
    <p:extLst>
      <p:ext uri="{BB962C8B-B14F-4D97-AF65-F5344CB8AC3E}">
        <p14:creationId xmlns:p14="http://schemas.microsoft.com/office/powerpoint/2010/main" val="105566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A487FF55-8F34-1EA5-1AC3-DB109487EE7C}"/>
              </a:ext>
            </a:extLst>
          </p:cNvPr>
          <p:cNvPicPr>
            <a:picLocks noChangeAspect="1"/>
          </p:cNvPicPr>
          <p:nvPr/>
        </p:nvPicPr>
        <p:blipFill>
          <a:blip r:embed="rId3"/>
          <a:stretch>
            <a:fillRect/>
          </a:stretch>
        </p:blipFill>
        <p:spPr>
          <a:xfrm>
            <a:off x="651539" y="643467"/>
            <a:ext cx="8377542" cy="5571066"/>
          </a:xfrm>
          <a:prstGeom prst="rect">
            <a:avLst/>
          </a:prstGeom>
        </p:spPr>
      </p:pic>
      <p:sp>
        <p:nvSpPr>
          <p:cNvPr id="3" name="TextBox 2">
            <a:extLst>
              <a:ext uri="{FF2B5EF4-FFF2-40B4-BE49-F238E27FC236}">
                <a16:creationId xmlns:a16="http://schemas.microsoft.com/office/drawing/2014/main" id="{02FF347F-8435-0040-7B47-F6FCFDE86FAF}"/>
              </a:ext>
            </a:extLst>
          </p:cNvPr>
          <p:cNvSpPr txBox="1"/>
          <p:nvPr/>
        </p:nvSpPr>
        <p:spPr>
          <a:xfrm>
            <a:off x="9122534" y="1159099"/>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latin typeface="Cambria"/>
                <a:ea typeface="+mn-lt"/>
                <a:cs typeface="+mn-lt"/>
              </a:rPr>
              <a:t>Members of an unidentified Inuit community participate in a tug-of-war competition in a 1934 photo by H. Bassett.</a:t>
            </a:r>
            <a:endParaRPr lang="en-US" sz="1600">
              <a:solidFill>
                <a:schemeClr val="bg1"/>
              </a:solidFill>
              <a:latin typeface="Cambria"/>
            </a:endParaRPr>
          </a:p>
        </p:txBody>
      </p:sp>
      <p:sp>
        <p:nvSpPr>
          <p:cNvPr id="4" name="TextBox 3">
            <a:extLst>
              <a:ext uri="{FF2B5EF4-FFF2-40B4-BE49-F238E27FC236}">
                <a16:creationId xmlns:a16="http://schemas.microsoft.com/office/drawing/2014/main" id="{B36F6502-0BDB-D016-91D4-1CCF84EDC6B5}"/>
              </a:ext>
            </a:extLst>
          </p:cNvPr>
          <p:cNvSpPr txBox="1"/>
          <p:nvPr/>
        </p:nvSpPr>
        <p:spPr>
          <a:xfrm>
            <a:off x="6890197" y="6214057"/>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bg1"/>
                </a:solidFill>
              </a:rPr>
              <a:t>HBCA-1987-363-E-220-042</a:t>
            </a:r>
          </a:p>
        </p:txBody>
      </p:sp>
      <p:cxnSp>
        <p:nvCxnSpPr>
          <p:cNvPr id="5" name="Straight Arrow Connector 4">
            <a:extLst>
              <a:ext uri="{FF2B5EF4-FFF2-40B4-BE49-F238E27FC236}">
                <a16:creationId xmlns:a16="http://schemas.microsoft.com/office/drawing/2014/main" id="{D71FF111-0572-2086-0811-8D75B09075AC}"/>
              </a:ext>
            </a:extLst>
          </p:cNvPr>
          <p:cNvCxnSpPr/>
          <p:nvPr/>
        </p:nvCxnSpPr>
        <p:spPr>
          <a:xfrm>
            <a:off x="5638800" y="2971800"/>
            <a:ext cx="914400" cy="914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64B4B97-58E6-5B45-283F-B82DDAC8BBBE}"/>
              </a:ext>
            </a:extLst>
          </p:cNvPr>
          <p:cNvCxnSpPr/>
          <p:nvPr/>
        </p:nvCxnSpPr>
        <p:spPr>
          <a:xfrm>
            <a:off x="5781675" y="3114675"/>
            <a:ext cx="914400" cy="914400"/>
          </a:xfrm>
          <a:prstGeom prst="straightConnector1">
            <a:avLst/>
          </a:prstGeom>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2A44335-FD72-F021-9C38-345389A1DB6A}"/>
              </a:ext>
            </a:extLst>
          </p:cNvPr>
          <p:cNvCxnSpPr/>
          <p:nvPr/>
        </p:nvCxnSpPr>
        <p:spPr>
          <a:xfrm>
            <a:off x="5924550" y="3257550"/>
            <a:ext cx="914400" cy="914400"/>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4F7BB49-8A39-3E3E-C2AC-E387541C1A75}"/>
              </a:ext>
            </a:extLst>
          </p:cNvPr>
          <p:cNvCxnSpPr/>
          <p:nvPr/>
        </p:nvCxnSpPr>
        <p:spPr>
          <a:xfrm>
            <a:off x="6067425" y="3400425"/>
            <a:ext cx="914400" cy="914400"/>
          </a:xfrm>
          <a:prstGeom prst="straightConnector1">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CFBC682-546E-E2F4-3964-D950FAF8C21C}"/>
              </a:ext>
            </a:extLst>
          </p:cNvPr>
          <p:cNvSpPr txBox="1"/>
          <p:nvPr/>
        </p:nvSpPr>
        <p:spPr>
          <a:xfrm>
            <a:off x="9300307" y="2735384"/>
            <a:ext cx="217853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solidFill>
                  <a:schemeClr val="bg1"/>
                </a:solidFill>
              </a:rPr>
              <a:t>What do you see in this photo?</a:t>
            </a:r>
          </a:p>
          <a:p>
            <a:pPr marL="285750" indent="-285750">
              <a:buFont typeface="Arial"/>
              <a:buChar char="•"/>
            </a:pPr>
            <a:endParaRPr lang="en-US" sz="1600">
              <a:solidFill>
                <a:schemeClr val="bg1"/>
              </a:solidFill>
            </a:endParaRPr>
          </a:p>
          <a:p>
            <a:pPr marL="285750" indent="-285750">
              <a:buFont typeface="Arial"/>
              <a:buChar char="•"/>
            </a:pPr>
            <a:r>
              <a:rPr lang="en-US" sz="1600" dirty="0">
                <a:solidFill>
                  <a:schemeClr val="bg1"/>
                </a:solidFill>
              </a:rPr>
              <a:t>What does it tell you about Inuit and Inuit culture? </a:t>
            </a:r>
          </a:p>
        </p:txBody>
      </p:sp>
      <p:cxnSp>
        <p:nvCxnSpPr>
          <p:cNvPr id="13" name="Straight Arrow Connector 12">
            <a:extLst>
              <a:ext uri="{FF2B5EF4-FFF2-40B4-BE49-F238E27FC236}">
                <a16:creationId xmlns:a16="http://schemas.microsoft.com/office/drawing/2014/main" id="{C8A9E65E-F67F-619E-FF6D-BB8F36CA8755}"/>
              </a:ext>
            </a:extLst>
          </p:cNvPr>
          <p:cNvCxnSpPr/>
          <p:nvPr/>
        </p:nvCxnSpPr>
        <p:spPr>
          <a:xfrm>
            <a:off x="6353175" y="3686175"/>
            <a:ext cx="914400" cy="914400"/>
          </a:xfrm>
          <a:prstGeom prst="straightConnector1">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9E8E0D0-FC4F-42AD-99F1-037B2CD89CE4}"/>
              </a:ext>
            </a:extLst>
          </p:cNvPr>
          <p:cNvSpPr/>
          <p:nvPr/>
        </p:nvSpPr>
        <p:spPr>
          <a:xfrm>
            <a:off x="9261231" y="2579077"/>
            <a:ext cx="2276230" cy="5861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0D349CD-D09D-4240-EF1D-8C9A4A27F9EA}"/>
              </a:ext>
            </a:extLst>
          </p:cNvPr>
          <p:cNvSpPr txBox="1"/>
          <p:nvPr/>
        </p:nvSpPr>
        <p:spPr>
          <a:xfrm>
            <a:off x="9376317" y="5677829"/>
            <a:ext cx="2074127" cy="6556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solidFill>
                  <a:schemeClr val="bg1"/>
                </a:solidFill>
                <a:latin typeface="Cambria"/>
                <a:ea typeface="Cambria"/>
              </a:rPr>
              <a:t>Karine</a:t>
            </a:r>
            <a:r>
              <a:rPr lang="en-US" sz="1200" dirty="0">
                <a:solidFill>
                  <a:schemeClr val="bg1"/>
                </a:solidFill>
                <a:latin typeface="Cambria"/>
                <a:ea typeface="Cambria"/>
              </a:rPr>
              <a:t> Duhamel “Life on The Land” in </a:t>
            </a:r>
            <a:r>
              <a:rPr lang="en-US" sz="1200" i="1" dirty="0">
                <a:solidFill>
                  <a:schemeClr val="bg1"/>
                </a:solidFill>
                <a:latin typeface="Cambria"/>
                <a:ea typeface="Cambria"/>
              </a:rPr>
              <a:t>Canada’s History. </a:t>
            </a:r>
            <a:r>
              <a:rPr lang="en-US" sz="1200" dirty="0">
                <a:solidFill>
                  <a:schemeClr val="bg1"/>
                </a:solidFill>
                <a:latin typeface="Cambria"/>
                <a:ea typeface="Cambria"/>
              </a:rPr>
              <a:t>September 2, 2021.</a:t>
            </a:r>
            <a:endParaRPr lang="en-US" sz="1200" dirty="0">
              <a:solidFill>
                <a:schemeClr val="bg1"/>
              </a:solidFill>
            </a:endParaRPr>
          </a:p>
        </p:txBody>
      </p:sp>
    </p:spTree>
    <p:extLst>
      <p:ext uri="{BB962C8B-B14F-4D97-AF65-F5344CB8AC3E}">
        <p14:creationId xmlns:p14="http://schemas.microsoft.com/office/powerpoint/2010/main" val="275342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6BE9-1A32-D4D4-C9F8-A303E620C12A}"/>
              </a:ext>
            </a:extLst>
          </p:cNvPr>
          <p:cNvSpPr>
            <a:spLocks noGrp="1"/>
          </p:cNvSpPr>
          <p:nvPr>
            <p:ph type="title"/>
          </p:nvPr>
        </p:nvSpPr>
        <p:spPr>
          <a:xfrm>
            <a:off x="4303643" y="609600"/>
            <a:ext cx="6743767" cy="1905000"/>
          </a:xfrm>
        </p:spPr>
        <p:txBody>
          <a:bodyPr vert="horz" lIns="91440" tIns="45720" rIns="91440" bIns="45720" rtlCol="0" anchor="ctr">
            <a:normAutofit/>
          </a:bodyPr>
          <a:lstStyle/>
          <a:p>
            <a:r>
              <a:rPr lang="en-US"/>
              <a:t>Inuit Qaujimajatuqangit</a:t>
            </a:r>
          </a:p>
        </p:txBody>
      </p:sp>
      <p:pic>
        <p:nvPicPr>
          <p:cNvPr id="5" name="Picture 4" descr="Polar bear on ice">
            <a:extLst>
              <a:ext uri="{FF2B5EF4-FFF2-40B4-BE49-F238E27FC236}">
                <a16:creationId xmlns:a16="http://schemas.microsoft.com/office/drawing/2014/main" id="{2A777631-F612-CC16-DBDD-EBB4D16BC282}"/>
              </a:ext>
            </a:extLst>
          </p:cNvPr>
          <p:cNvPicPr>
            <a:picLocks noChangeAspect="1"/>
          </p:cNvPicPr>
          <p:nvPr/>
        </p:nvPicPr>
        <p:blipFill rotWithShape="1">
          <a:blip r:embed="rId2"/>
          <a:srcRect l="33428" t="-142" r="32571" b="142"/>
          <a:stretch/>
        </p:blipFill>
        <p:spPr>
          <a:xfrm>
            <a:off x="3590" y="10"/>
            <a:ext cx="3493404" cy="6858271"/>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graphicFrame>
        <p:nvGraphicFramePr>
          <p:cNvPr id="7" name="TextBox 2">
            <a:extLst>
              <a:ext uri="{FF2B5EF4-FFF2-40B4-BE49-F238E27FC236}">
                <a16:creationId xmlns:a16="http://schemas.microsoft.com/office/drawing/2014/main" id="{C40135E6-7FA8-41CA-1CFD-1A16ECAE6C2C}"/>
              </a:ext>
            </a:extLst>
          </p:cNvPr>
          <p:cNvGraphicFramePr/>
          <p:nvPr/>
        </p:nvGraphicFramePr>
        <p:xfrm>
          <a:off x="4303643" y="2666999"/>
          <a:ext cx="7046844" cy="3415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56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 application, timeline&#10;&#10;Description automatically generated">
            <a:extLst>
              <a:ext uri="{FF2B5EF4-FFF2-40B4-BE49-F238E27FC236}">
                <a16:creationId xmlns:a16="http://schemas.microsoft.com/office/drawing/2014/main" id="{38A5D705-DCA2-FB4A-DF77-0D2339203E11}"/>
              </a:ext>
            </a:extLst>
          </p:cNvPr>
          <p:cNvPicPr>
            <a:picLocks noChangeAspect="1"/>
          </p:cNvPicPr>
          <p:nvPr/>
        </p:nvPicPr>
        <p:blipFill rotWithShape="1">
          <a:blip r:embed="rId2"/>
          <a:srcRect l="1767" t="2281" r="1257" b="4737"/>
          <a:stretch/>
        </p:blipFill>
        <p:spPr>
          <a:xfrm>
            <a:off x="643467" y="932646"/>
            <a:ext cx="10905066" cy="4992708"/>
          </a:xfrm>
          <a:prstGeom prst="rect">
            <a:avLst/>
          </a:prstGeom>
        </p:spPr>
      </p:pic>
    </p:spTree>
    <p:extLst>
      <p:ext uri="{BB962C8B-B14F-4D97-AF65-F5344CB8AC3E}">
        <p14:creationId xmlns:p14="http://schemas.microsoft.com/office/powerpoint/2010/main" val="3701916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742</Words>
  <Application>Microsoft Macintosh PowerPoint</Application>
  <PresentationFormat>Widescreen</PresentationFormat>
  <Paragraphs>70</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Century Gothic</vt:lpstr>
      <vt:lpstr>Mesh</vt:lpstr>
      <vt:lpstr>Ajjiliurlagit</vt:lpstr>
      <vt:lpstr>Joseph Idlout</vt:lpstr>
      <vt:lpstr>WHAT WAS HAPPENING IN iNUIT nuNANGAT DURING THIS TIME? (1950-1960)</vt:lpstr>
      <vt:lpstr>Photographs of Inuit Taken by Qallunaat</vt:lpstr>
      <vt:lpstr>PowerPoint Presentation</vt:lpstr>
      <vt:lpstr>PowerPoint Presentation</vt:lpstr>
      <vt:lpstr>PowerPoint Presentation</vt:lpstr>
      <vt:lpstr>Inuit Qaujimajatuqangit</vt:lpstr>
      <vt:lpstr>PowerPoint Presentation</vt:lpstr>
      <vt:lpstr>Inuit Qaujimajatuqangit</vt:lpstr>
      <vt:lpstr>Why organize an exhibition through Inuit Qaujimajatuqangit?</vt:lpstr>
      <vt:lpstr>Idlout's Photographs</vt:lpstr>
      <vt:lpstr>Ikajuqatigiingniq</vt:lpstr>
      <vt:lpstr>PowerPoint Presentation</vt:lpstr>
      <vt:lpstr>PowerPoint Presentation</vt:lpstr>
      <vt:lpstr>Pilimmaksarniq</vt:lpstr>
      <vt:lpstr>PowerPoint Presentation</vt:lpstr>
      <vt:lpstr>PowerPoint Presentation</vt:lpstr>
      <vt:lpstr>PowerPoint Presentation</vt:lpstr>
      <vt:lpstr>Qanuqtuurniq</vt:lpstr>
      <vt:lpstr>PowerPoint Presentation</vt:lpstr>
      <vt:lpstr>PowerPoint Presentation</vt:lpstr>
      <vt:lpstr>PowerPoint Presentation</vt:lpstr>
      <vt:lpstr>Inuuqatigiitsiarniq</vt:lpstr>
      <vt:lpstr>PowerPoint Presentation</vt:lpstr>
      <vt:lpstr>PowerPoint Presentation</vt:lpstr>
      <vt:lpstr>PowerPoint Presentation</vt:lpstr>
      <vt:lpstr>Final Discussion Questions:</vt:lpstr>
      <vt:lpstr>Creative response:</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Kelly Craver</cp:lastModifiedBy>
  <cp:revision>184</cp:revision>
  <dcterms:created xsi:type="dcterms:W3CDTF">2023-03-26T17:01:58Z</dcterms:created>
  <dcterms:modified xsi:type="dcterms:W3CDTF">2023-09-20T20:49:47Z</dcterms:modified>
</cp:coreProperties>
</file>